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9" r:id="rId3"/>
    <p:sldId id="290" r:id="rId4"/>
    <p:sldId id="291" r:id="rId5"/>
    <p:sldId id="258" r:id="rId6"/>
    <p:sldId id="260" r:id="rId7"/>
    <p:sldId id="261" r:id="rId8"/>
    <p:sldId id="262" r:id="rId9"/>
    <p:sldId id="284" r:id="rId10"/>
    <p:sldId id="282" r:id="rId11"/>
    <p:sldId id="264" r:id="rId12"/>
    <p:sldId id="286" r:id="rId13"/>
    <p:sldId id="285" r:id="rId14"/>
    <p:sldId id="287" r:id="rId15"/>
    <p:sldId id="265" r:id="rId16"/>
    <p:sldId id="266" r:id="rId17"/>
    <p:sldId id="267" r:id="rId18"/>
    <p:sldId id="268" r:id="rId19"/>
    <p:sldId id="269" r:id="rId20"/>
    <p:sldId id="270" r:id="rId21"/>
    <p:sldId id="273" r:id="rId22"/>
    <p:sldId id="292" r:id="rId23"/>
    <p:sldId id="272" r:id="rId24"/>
    <p:sldId id="274" r:id="rId25"/>
    <p:sldId id="293" r:id="rId26"/>
    <p:sldId id="275" r:id="rId27"/>
    <p:sldId id="276" r:id="rId28"/>
    <p:sldId id="277" r:id="rId29"/>
    <p:sldId id="278" r:id="rId30"/>
    <p:sldId id="279" r:id="rId31"/>
    <p:sldId id="280" r:id="rId32"/>
    <p:sldId id="288" r:id="rId33"/>
    <p:sldId id="257" r:id="rId34"/>
    <p:sldId id="263" r:id="rId35"/>
    <p:sldId id="259" r:id="rId36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9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54;&#1062;&#1045;&#1053;&#1050;&#1040;%20&#1050;&#1040;&#1063;&#1045;&#1057;&#1058;&#1042;&#1040;\&#1052;&#1057;&#1054;&#1050;&#1054;\&#1088;&#1072;&#1089;&#1095;&#1077;&#1090;%20&#1087;&#1086;%20&#1082;&#1088;&#1080;&#1090;&#1077;&#1088;&#1080;&#1103;&#1084;_&#1044;&#1054;&#105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54;&#1062;&#1045;&#1053;&#1050;&#1040;%20&#1050;&#1040;&#1063;&#1045;&#1057;&#1058;&#1042;&#1040;\&#1052;&#1057;&#1054;&#1050;&#1054;\&#1088;&#1072;&#1089;&#1095;&#1077;&#1090;%20&#1087;&#1086;%20&#1082;&#1088;&#1080;&#1090;&#1077;&#1088;&#1080;&#1103;&#1084;_&#1054;&#105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54;&#1062;&#1045;&#1053;&#1050;&#1040;%20&#1050;&#1040;&#1063;&#1045;&#1057;&#1058;&#1042;&#1040;\&#1052;&#1057;&#1054;&#1050;&#1054;\&#1088;&#1072;&#1089;&#1095;&#1077;&#1090;%20&#1087;&#1086;%20&#1082;&#1088;&#1080;&#1090;&#1077;&#1088;&#1080;&#1103;&#1084;_&#1054;&#105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2018-2019\&#1054;&#1062;&#1045;&#1053;&#1050;&#1040;%20&#1050;&#1040;&#1063;&#1045;&#1057;&#1058;&#1042;&#1040;\&#1053;&#1054;&#1050;&#1054;\&#1059;&#1076;&#1086;&#1074;&#1083;&#1077;&#1090;&#1074;&#1086;&#1088;&#1077;&#1085;&#1085;&#1086;&#1089;&#1090;&#1100;%20&#1082;&#1072;&#1095;&#1077;&#1089;&#1090;&#1074;&#1086;&#1084;%20(&#1054;&#1090;&#1074;&#1077;&#1090;&#1099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54;&#1062;&#1045;&#1053;&#1050;&#1040;%20&#1050;&#1040;&#1063;&#1045;&#1057;&#1058;&#1042;&#1040;\&#1052;&#1057;&#1054;&#1050;&#1054;\&#1088;&#1072;&#1089;&#1095;&#1077;&#1090;%20&#1087;&#1086;%20&#1082;&#1088;&#1080;&#1090;&#1077;&#1088;&#1080;&#1103;&#1084;_&#1054;&#105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54;&#1062;&#1045;&#1053;&#1050;&#1040;%20&#1050;&#1040;&#1063;&#1045;&#1057;&#1058;&#1042;&#1040;\&#1052;&#1057;&#1054;&#1050;&#1054;\&#1088;&#1072;&#1089;&#1095;&#1077;&#1090;%20&#1087;&#1086;%20&#1082;&#1088;&#1080;&#1090;&#1077;&#1088;&#1080;&#1103;&#1084;_&#1054;&#105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54;&#1062;&#1045;&#1053;&#1050;&#1040;%20&#1050;&#1040;&#1063;&#1045;&#1057;&#1058;&#1042;&#1040;\&#1052;&#1057;&#1054;&#1050;&#1054;\&#1088;&#1072;&#1089;&#1095;&#1077;&#1090;%20&#1087;&#1086;%20&#1082;&#1088;&#1080;&#1090;&#1077;&#1088;&#1080;&#1103;&#1084;_&#1054;&#105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54;&#1062;&#1045;&#1053;&#1050;&#1040;%20&#1050;&#1040;&#1063;&#1045;&#1057;&#1058;&#1042;&#1040;\&#1052;&#1057;&#1054;&#1050;&#1054;\&#1088;&#1072;&#1089;&#1095;&#1077;&#1090;%20&#1087;&#1086;%20&#1082;&#1088;&#1080;&#1090;&#1077;&#1088;&#1080;&#1103;&#1084;_&#1054;&#105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54;&#1062;&#1045;&#1053;&#1050;&#1040;%20&#1050;&#1040;&#1063;&#1045;&#1057;&#1058;&#1042;&#1040;\&#1052;&#1057;&#1054;&#1050;&#1054;\&#1088;&#1072;&#1089;&#1095;&#1077;&#1090;%20&#1087;&#1086;%20&#1082;&#1088;&#1080;&#1090;&#1077;&#1088;&#1080;&#1103;&#1084;_&#1054;&#105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город!$B$25:$J$25</c:f>
              <c:strCache>
                <c:ptCount val="9"/>
                <c:pt idx="0">
                  <c:v>ДОУ№10</c:v>
                </c:pt>
                <c:pt idx="1">
                  <c:v>ДОУ№19</c:v>
                </c:pt>
                <c:pt idx="2">
                  <c:v>ДОУ№21</c:v>
                </c:pt>
                <c:pt idx="3">
                  <c:v>ДОУ№22</c:v>
                </c:pt>
                <c:pt idx="4">
                  <c:v>ДОУ№23</c:v>
                </c:pt>
                <c:pt idx="5">
                  <c:v>ДОУ№25</c:v>
                </c:pt>
                <c:pt idx="6">
                  <c:v>ДОУ№27</c:v>
                </c:pt>
                <c:pt idx="7">
                  <c:v>ДОУ№35</c:v>
                </c:pt>
                <c:pt idx="8">
                  <c:v>ДОУ№36</c:v>
                </c:pt>
              </c:strCache>
            </c:strRef>
          </c:cat>
          <c:val>
            <c:numRef>
              <c:f>город!$B$26:$J$26</c:f>
              <c:numCache>
                <c:formatCode>General</c:formatCode>
                <c:ptCount val="9"/>
                <c:pt idx="0">
                  <c:v>85.55</c:v>
                </c:pt>
                <c:pt idx="1">
                  <c:v>82.710000000000008</c:v>
                </c:pt>
                <c:pt idx="2">
                  <c:v>103.9</c:v>
                </c:pt>
                <c:pt idx="3">
                  <c:v>84.8</c:v>
                </c:pt>
                <c:pt idx="4">
                  <c:v>67.78</c:v>
                </c:pt>
                <c:pt idx="5">
                  <c:v>102.86</c:v>
                </c:pt>
                <c:pt idx="6">
                  <c:v>98.8</c:v>
                </c:pt>
                <c:pt idx="7">
                  <c:v>84.84</c:v>
                </c:pt>
                <c:pt idx="8">
                  <c:v>83.35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535552"/>
        <c:axId val="80537088"/>
      </c:barChart>
      <c:catAx>
        <c:axId val="80535552"/>
        <c:scaling>
          <c:orientation val="minMax"/>
        </c:scaling>
        <c:delete val="0"/>
        <c:axPos val="l"/>
        <c:majorTickMark val="out"/>
        <c:minorTickMark val="none"/>
        <c:tickLblPos val="nextTo"/>
        <c:crossAx val="80537088"/>
        <c:crosses val="autoZero"/>
        <c:auto val="1"/>
        <c:lblAlgn val="ctr"/>
        <c:lblOffset val="100"/>
        <c:noMultiLvlLbl val="0"/>
      </c:catAx>
      <c:valAx>
        <c:axId val="8053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535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460629921259837E-2"/>
          <c:y val="7.407407407407407E-2"/>
          <c:w val="0.89041447944007002"/>
          <c:h val="0.8330941965587634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val>
            <c:numRef>
              <c:f>город!$B$18:$H$18</c:f>
              <c:numCache>
                <c:formatCode>General</c:formatCode>
                <c:ptCount val="7"/>
                <c:pt idx="0">
                  <c:v>233.5</c:v>
                </c:pt>
                <c:pt idx="1">
                  <c:v>192.25</c:v>
                </c:pt>
                <c:pt idx="2">
                  <c:v>149</c:v>
                </c:pt>
                <c:pt idx="3">
                  <c:v>173.5</c:v>
                </c:pt>
                <c:pt idx="4">
                  <c:v>147.94999999999999</c:v>
                </c:pt>
                <c:pt idx="5">
                  <c:v>122.2</c:v>
                </c:pt>
                <c:pt idx="6">
                  <c:v>111.3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159104"/>
        <c:axId val="84173184"/>
      </c:barChart>
      <c:catAx>
        <c:axId val="84159104"/>
        <c:scaling>
          <c:orientation val="minMax"/>
        </c:scaling>
        <c:delete val="0"/>
        <c:axPos val="l"/>
        <c:majorTickMark val="out"/>
        <c:minorTickMark val="none"/>
        <c:tickLblPos val="nextTo"/>
        <c:crossAx val="84173184"/>
        <c:crosses val="autoZero"/>
        <c:auto val="1"/>
        <c:lblAlgn val="ctr"/>
        <c:lblOffset val="100"/>
        <c:noMultiLvlLbl val="0"/>
      </c:catAx>
      <c:valAx>
        <c:axId val="8417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159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город!$B$21:$H$21</c:f>
              <c:strCache>
                <c:ptCount val="7"/>
                <c:pt idx="0">
                  <c:v>Гимназия</c:v>
                </c:pt>
                <c:pt idx="1">
                  <c:v>СОШ2</c:v>
                </c:pt>
                <c:pt idx="2">
                  <c:v>СОШ3</c:v>
                </c:pt>
                <c:pt idx="3">
                  <c:v>СОШ4</c:v>
                </c:pt>
                <c:pt idx="4">
                  <c:v>СОШ5</c:v>
                </c:pt>
                <c:pt idx="5">
                  <c:v>СОШ6</c:v>
                </c:pt>
                <c:pt idx="6">
                  <c:v>СОШ7</c:v>
                </c:pt>
              </c:strCache>
            </c:strRef>
          </c:cat>
          <c:val>
            <c:numRef>
              <c:f>город!$B$22:$H$22</c:f>
              <c:numCache>
                <c:formatCode>General</c:formatCode>
                <c:ptCount val="7"/>
                <c:pt idx="0">
                  <c:v>8.5</c:v>
                </c:pt>
                <c:pt idx="1">
                  <c:v>9</c:v>
                </c:pt>
                <c:pt idx="2">
                  <c:v>9.5</c:v>
                </c:pt>
                <c:pt idx="3">
                  <c:v>7</c:v>
                </c:pt>
                <c:pt idx="4">
                  <c:v>7.2</c:v>
                </c:pt>
                <c:pt idx="5">
                  <c:v>7.2</c:v>
                </c:pt>
                <c:pt idx="6">
                  <c:v>9.8000000000000007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344192"/>
        <c:axId val="82350080"/>
      </c:barChart>
      <c:catAx>
        <c:axId val="82344192"/>
        <c:scaling>
          <c:orientation val="minMax"/>
        </c:scaling>
        <c:delete val="0"/>
        <c:axPos val="b"/>
        <c:majorTickMark val="out"/>
        <c:minorTickMark val="none"/>
        <c:tickLblPos val="nextTo"/>
        <c:crossAx val="82350080"/>
        <c:crosses val="autoZero"/>
        <c:auto val="1"/>
        <c:lblAlgn val="ctr"/>
        <c:lblOffset val="100"/>
        <c:noMultiLvlLbl val="0"/>
      </c:catAx>
      <c:valAx>
        <c:axId val="82350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2344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Лист1!$D$2</c:f>
              <c:strCache>
                <c:ptCount val="1"/>
                <c:pt idx="0">
                  <c:v>Высокая, 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Лист1!$A$3:$A$20</c:f>
              <c:strCache>
                <c:ptCount val="18"/>
                <c:pt idx="0">
                  <c:v>Гимназия</c:v>
                </c:pt>
                <c:pt idx="1">
                  <c:v>Школа №2</c:v>
                </c:pt>
                <c:pt idx="2">
                  <c:v>Школа №3</c:v>
                </c:pt>
                <c:pt idx="3">
                  <c:v>Школа №4</c:v>
                </c:pt>
                <c:pt idx="4">
                  <c:v>Школа №5</c:v>
                </c:pt>
                <c:pt idx="5">
                  <c:v>Школа №6</c:v>
                </c:pt>
                <c:pt idx="6">
                  <c:v>Школа №7</c:v>
                </c:pt>
                <c:pt idx="7">
                  <c:v>ДДТ "Созвездие"</c:v>
                </c:pt>
                <c:pt idx="8">
                  <c:v>ДОУ №1</c:v>
                </c:pt>
                <c:pt idx="9">
                  <c:v>ДОУ №10</c:v>
                </c:pt>
                <c:pt idx="10">
                  <c:v>ДОУ №19 </c:v>
                </c:pt>
                <c:pt idx="11">
                  <c:v>ДОУ №21</c:v>
                </c:pt>
                <c:pt idx="12">
                  <c:v>ДОУ №22 </c:v>
                </c:pt>
                <c:pt idx="13">
                  <c:v>ДОУ №23</c:v>
                </c:pt>
                <c:pt idx="14">
                  <c:v>ДОУ №25</c:v>
                </c:pt>
                <c:pt idx="15">
                  <c:v>ДОУ №27</c:v>
                </c:pt>
                <c:pt idx="16">
                  <c:v>ДОУ №35</c:v>
                </c:pt>
                <c:pt idx="17">
                  <c:v>ДОУ №36</c:v>
                </c:pt>
              </c:strCache>
            </c:strRef>
          </c:cat>
          <c:val>
            <c:numRef>
              <c:f>Лист1!$D$3:$D$20</c:f>
              <c:numCache>
                <c:formatCode>0</c:formatCode>
                <c:ptCount val="18"/>
                <c:pt idx="0">
                  <c:v>75.13513513513513</c:v>
                </c:pt>
                <c:pt idx="1">
                  <c:v>80.456852791878177</c:v>
                </c:pt>
                <c:pt idx="2">
                  <c:v>85.18518518518519</c:v>
                </c:pt>
                <c:pt idx="3">
                  <c:v>69.950738916256157</c:v>
                </c:pt>
                <c:pt idx="4">
                  <c:v>72.345132743362825</c:v>
                </c:pt>
                <c:pt idx="5">
                  <c:v>72.463768115942031</c:v>
                </c:pt>
                <c:pt idx="6">
                  <c:v>87.5</c:v>
                </c:pt>
                <c:pt idx="7">
                  <c:v>100</c:v>
                </c:pt>
                <c:pt idx="8">
                  <c:v>91.573033707865164</c:v>
                </c:pt>
                <c:pt idx="9">
                  <c:v>83.333333333333329</c:v>
                </c:pt>
                <c:pt idx="10">
                  <c:v>87.5</c:v>
                </c:pt>
                <c:pt idx="11">
                  <c:v>86.419753086419746</c:v>
                </c:pt>
                <c:pt idx="12">
                  <c:v>80.952380952380949</c:v>
                </c:pt>
                <c:pt idx="13">
                  <c:v>89.523809523809518</c:v>
                </c:pt>
                <c:pt idx="14">
                  <c:v>97.887323943661968</c:v>
                </c:pt>
                <c:pt idx="15">
                  <c:v>97.887323943661968</c:v>
                </c:pt>
                <c:pt idx="16">
                  <c:v>86.111111111111114</c:v>
                </c:pt>
                <c:pt idx="17">
                  <c:v>81.818181818181813</c:v>
                </c:pt>
              </c:numCache>
            </c:numRef>
          </c:val>
        </c:ser>
        <c:ser>
          <c:idx val="1"/>
          <c:order val="1"/>
          <c:tx>
            <c:strRef>
              <c:f>Лист1!$F$2</c:f>
              <c:strCache>
                <c:ptCount val="1"/>
                <c:pt idx="0">
                  <c:v>Низкая, 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Лист1!$A$3:$A$20</c:f>
              <c:strCache>
                <c:ptCount val="18"/>
                <c:pt idx="0">
                  <c:v>Гимназия</c:v>
                </c:pt>
                <c:pt idx="1">
                  <c:v>Школа №2</c:v>
                </c:pt>
                <c:pt idx="2">
                  <c:v>Школа №3</c:v>
                </c:pt>
                <c:pt idx="3">
                  <c:v>Школа №4</c:v>
                </c:pt>
                <c:pt idx="4">
                  <c:v>Школа №5</c:v>
                </c:pt>
                <c:pt idx="5">
                  <c:v>Школа №6</c:v>
                </c:pt>
                <c:pt idx="6">
                  <c:v>Школа №7</c:v>
                </c:pt>
                <c:pt idx="7">
                  <c:v>ДДТ "Созвездие"</c:v>
                </c:pt>
                <c:pt idx="8">
                  <c:v>ДОУ №1</c:v>
                </c:pt>
                <c:pt idx="9">
                  <c:v>ДОУ №10</c:v>
                </c:pt>
                <c:pt idx="10">
                  <c:v>ДОУ №19 </c:v>
                </c:pt>
                <c:pt idx="11">
                  <c:v>ДОУ №21</c:v>
                </c:pt>
                <c:pt idx="12">
                  <c:v>ДОУ №22 </c:v>
                </c:pt>
                <c:pt idx="13">
                  <c:v>ДОУ №23</c:v>
                </c:pt>
                <c:pt idx="14">
                  <c:v>ДОУ №25</c:v>
                </c:pt>
                <c:pt idx="15">
                  <c:v>ДОУ №27</c:v>
                </c:pt>
                <c:pt idx="16">
                  <c:v>ДОУ №35</c:v>
                </c:pt>
                <c:pt idx="17">
                  <c:v>ДОУ №36</c:v>
                </c:pt>
              </c:strCache>
            </c:strRef>
          </c:cat>
          <c:val>
            <c:numRef>
              <c:f>Лист1!$F$3:$F$20</c:f>
              <c:numCache>
                <c:formatCode>0</c:formatCode>
                <c:ptCount val="18"/>
                <c:pt idx="0">
                  <c:v>10.27027027027027</c:v>
                </c:pt>
                <c:pt idx="1">
                  <c:v>5.0761421319796955</c:v>
                </c:pt>
                <c:pt idx="2">
                  <c:v>3.7037037037037037</c:v>
                </c:pt>
                <c:pt idx="3">
                  <c:v>8.3743842364532028</c:v>
                </c:pt>
                <c:pt idx="4">
                  <c:v>9.0707964601769913</c:v>
                </c:pt>
                <c:pt idx="5">
                  <c:v>7.2463768115942031</c:v>
                </c:pt>
                <c:pt idx="6">
                  <c:v>2.5</c:v>
                </c:pt>
                <c:pt idx="7">
                  <c:v>0</c:v>
                </c:pt>
                <c:pt idx="8">
                  <c:v>1.6853932584269662</c:v>
                </c:pt>
                <c:pt idx="9">
                  <c:v>0</c:v>
                </c:pt>
                <c:pt idx="10">
                  <c:v>0</c:v>
                </c:pt>
                <c:pt idx="11">
                  <c:v>6.1728395061728394</c:v>
                </c:pt>
                <c:pt idx="12">
                  <c:v>3.1746031746031744</c:v>
                </c:pt>
                <c:pt idx="13">
                  <c:v>1.9047619047619047</c:v>
                </c:pt>
                <c:pt idx="14">
                  <c:v>0.70422535211267601</c:v>
                </c:pt>
                <c:pt idx="15">
                  <c:v>2.112676056338028</c:v>
                </c:pt>
                <c:pt idx="16">
                  <c:v>4.166666666666667</c:v>
                </c:pt>
                <c:pt idx="17">
                  <c:v>18.181818181818183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25216"/>
        <c:axId val="33627136"/>
      </c:barChart>
      <c:catAx>
        <c:axId val="33625216"/>
        <c:scaling>
          <c:orientation val="minMax"/>
        </c:scaling>
        <c:delete val="0"/>
        <c:axPos val="b"/>
        <c:majorTickMark val="out"/>
        <c:minorTickMark val="none"/>
        <c:tickLblPos val="nextTo"/>
        <c:crossAx val="33627136"/>
        <c:crosses val="autoZero"/>
        <c:auto val="1"/>
        <c:lblAlgn val="ctr"/>
        <c:lblOffset val="100"/>
        <c:noMultiLvlLbl val="0"/>
      </c:catAx>
      <c:valAx>
        <c:axId val="3362713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33625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город!$B$42:$H$42</c:f>
              <c:strCache>
                <c:ptCount val="7"/>
                <c:pt idx="0">
                  <c:v>Гимназия</c:v>
                </c:pt>
                <c:pt idx="1">
                  <c:v>СОШ2</c:v>
                </c:pt>
                <c:pt idx="2">
                  <c:v>СОШ3</c:v>
                </c:pt>
                <c:pt idx="3">
                  <c:v>СОШ4</c:v>
                </c:pt>
                <c:pt idx="4">
                  <c:v>СОШ5</c:v>
                </c:pt>
                <c:pt idx="5">
                  <c:v>СОШ6</c:v>
                </c:pt>
                <c:pt idx="6">
                  <c:v>СОШ7</c:v>
                </c:pt>
              </c:strCache>
            </c:strRef>
          </c:cat>
          <c:val>
            <c:numRef>
              <c:f>город!$B$43:$H$43</c:f>
              <c:numCache>
                <c:formatCode>General</c:formatCode>
                <c:ptCount val="7"/>
                <c:pt idx="0">
                  <c:v>14</c:v>
                </c:pt>
                <c:pt idx="1">
                  <c:v>17.25</c:v>
                </c:pt>
                <c:pt idx="2">
                  <c:v>14.5</c:v>
                </c:pt>
                <c:pt idx="3">
                  <c:v>19.5</c:v>
                </c:pt>
                <c:pt idx="4">
                  <c:v>16.75</c:v>
                </c:pt>
                <c:pt idx="5">
                  <c:v>19</c:v>
                </c:pt>
                <c:pt idx="6">
                  <c:v>10.5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401536"/>
        <c:axId val="82411520"/>
      </c:barChart>
      <c:catAx>
        <c:axId val="82401536"/>
        <c:scaling>
          <c:orientation val="minMax"/>
        </c:scaling>
        <c:delete val="0"/>
        <c:axPos val="b"/>
        <c:majorTickMark val="out"/>
        <c:minorTickMark val="none"/>
        <c:tickLblPos val="nextTo"/>
        <c:crossAx val="82411520"/>
        <c:crosses val="autoZero"/>
        <c:auto val="1"/>
        <c:lblAlgn val="ctr"/>
        <c:lblOffset val="100"/>
        <c:noMultiLvlLbl val="0"/>
      </c:catAx>
      <c:valAx>
        <c:axId val="82411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2401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Гимназия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 №6</c:v>
                </c:pt>
                <c:pt idx="6">
                  <c:v>СОШ №7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7</c:v>
                </c:pt>
                <c:pt idx="2">
                  <c:v>6</c:v>
                </c:pt>
                <c:pt idx="3">
                  <c:v>11</c:v>
                </c:pt>
                <c:pt idx="4">
                  <c:v>8.5</c:v>
                </c:pt>
                <c:pt idx="5">
                  <c:v>9</c:v>
                </c:pt>
                <c:pt idx="6">
                  <c:v>5.5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234496"/>
        <c:axId val="30593408"/>
      </c:barChart>
      <c:catAx>
        <c:axId val="30234496"/>
        <c:scaling>
          <c:orientation val="minMax"/>
        </c:scaling>
        <c:delete val="0"/>
        <c:axPos val="b"/>
        <c:majorTickMark val="out"/>
        <c:minorTickMark val="none"/>
        <c:tickLblPos val="nextTo"/>
        <c:crossAx val="30593408"/>
        <c:crosses val="autoZero"/>
        <c:auto val="1"/>
        <c:lblAlgn val="ctr"/>
        <c:lblOffset val="100"/>
        <c:noMultiLvlLbl val="0"/>
      </c:catAx>
      <c:valAx>
        <c:axId val="30593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0234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город!$B$62:$H$62</c:f>
              <c:strCache>
                <c:ptCount val="7"/>
                <c:pt idx="0">
                  <c:v>Гимназия</c:v>
                </c:pt>
                <c:pt idx="1">
                  <c:v>СОШ2</c:v>
                </c:pt>
                <c:pt idx="2">
                  <c:v>СОШ3</c:v>
                </c:pt>
                <c:pt idx="3">
                  <c:v>СОШ4</c:v>
                </c:pt>
                <c:pt idx="4">
                  <c:v>СОШ5</c:v>
                </c:pt>
                <c:pt idx="5">
                  <c:v>СОШ6</c:v>
                </c:pt>
                <c:pt idx="6">
                  <c:v>СОШ7</c:v>
                </c:pt>
              </c:strCache>
            </c:strRef>
          </c:cat>
          <c:val>
            <c:numRef>
              <c:f>город!$B$63:$H$63</c:f>
              <c:numCache>
                <c:formatCode>General</c:formatCode>
                <c:ptCount val="7"/>
                <c:pt idx="0">
                  <c:v>32</c:v>
                </c:pt>
                <c:pt idx="1">
                  <c:v>19</c:v>
                </c:pt>
                <c:pt idx="2">
                  <c:v>33</c:v>
                </c:pt>
                <c:pt idx="3">
                  <c:v>18</c:v>
                </c:pt>
                <c:pt idx="4">
                  <c:v>18</c:v>
                </c:pt>
                <c:pt idx="5">
                  <c:v>2</c:v>
                </c:pt>
                <c:pt idx="6">
                  <c:v>21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519168"/>
        <c:axId val="82520704"/>
      </c:barChart>
      <c:catAx>
        <c:axId val="82519168"/>
        <c:scaling>
          <c:orientation val="minMax"/>
        </c:scaling>
        <c:delete val="0"/>
        <c:axPos val="b"/>
        <c:majorTickMark val="out"/>
        <c:minorTickMark val="none"/>
        <c:tickLblPos val="nextTo"/>
        <c:crossAx val="82520704"/>
        <c:crosses val="autoZero"/>
        <c:auto val="1"/>
        <c:lblAlgn val="ctr"/>
        <c:lblOffset val="100"/>
        <c:noMultiLvlLbl val="0"/>
      </c:catAx>
      <c:valAx>
        <c:axId val="82520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2519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город!$B$84:$H$84</c:f>
              <c:strCache>
                <c:ptCount val="7"/>
                <c:pt idx="0">
                  <c:v>Гимназия</c:v>
                </c:pt>
                <c:pt idx="1">
                  <c:v>СОШ2</c:v>
                </c:pt>
                <c:pt idx="2">
                  <c:v>СОШ3</c:v>
                </c:pt>
                <c:pt idx="3">
                  <c:v>СОШ4</c:v>
                </c:pt>
                <c:pt idx="4">
                  <c:v>СОШ5</c:v>
                </c:pt>
                <c:pt idx="5">
                  <c:v>СОШ6</c:v>
                </c:pt>
                <c:pt idx="6">
                  <c:v>СОШ7</c:v>
                </c:pt>
              </c:strCache>
            </c:strRef>
          </c:cat>
          <c:val>
            <c:numRef>
              <c:f>город!$B$85:$H$85</c:f>
              <c:numCache>
                <c:formatCode>General</c:formatCode>
                <c:ptCount val="7"/>
                <c:pt idx="0">
                  <c:v>21</c:v>
                </c:pt>
                <c:pt idx="1">
                  <c:v>23</c:v>
                </c:pt>
                <c:pt idx="2">
                  <c:v>8</c:v>
                </c:pt>
                <c:pt idx="3">
                  <c:v>23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017152"/>
        <c:axId val="84018688"/>
      </c:barChart>
      <c:catAx>
        <c:axId val="84017152"/>
        <c:scaling>
          <c:orientation val="minMax"/>
        </c:scaling>
        <c:delete val="0"/>
        <c:axPos val="b"/>
        <c:majorTickMark val="out"/>
        <c:minorTickMark val="none"/>
        <c:tickLblPos val="nextTo"/>
        <c:crossAx val="84018688"/>
        <c:crosses val="autoZero"/>
        <c:auto val="1"/>
        <c:lblAlgn val="ctr"/>
        <c:lblOffset val="100"/>
        <c:noMultiLvlLbl val="0"/>
      </c:catAx>
      <c:valAx>
        <c:axId val="84018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4017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город!$B$103:$H$103</c:f>
              <c:strCache>
                <c:ptCount val="7"/>
                <c:pt idx="0">
                  <c:v>Гимназия</c:v>
                </c:pt>
                <c:pt idx="1">
                  <c:v>СОШ2</c:v>
                </c:pt>
                <c:pt idx="2">
                  <c:v>СОШ3</c:v>
                </c:pt>
                <c:pt idx="3">
                  <c:v>СОШ4</c:v>
                </c:pt>
                <c:pt idx="4">
                  <c:v>СОШ5</c:v>
                </c:pt>
                <c:pt idx="5">
                  <c:v>СОШ6</c:v>
                </c:pt>
                <c:pt idx="6">
                  <c:v>СОШ7</c:v>
                </c:pt>
              </c:strCache>
            </c:strRef>
          </c:cat>
          <c:val>
            <c:numRef>
              <c:f>город!$B$104:$H$104</c:f>
              <c:numCache>
                <c:formatCode>General</c:formatCode>
                <c:ptCount val="7"/>
                <c:pt idx="0">
                  <c:v>17</c:v>
                </c:pt>
                <c:pt idx="1">
                  <c:v>16</c:v>
                </c:pt>
                <c:pt idx="2">
                  <c:v>6</c:v>
                </c:pt>
                <c:pt idx="3">
                  <c:v>11</c:v>
                </c:pt>
                <c:pt idx="4">
                  <c:v>8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057088"/>
        <c:axId val="84062976"/>
      </c:barChart>
      <c:catAx>
        <c:axId val="84057088"/>
        <c:scaling>
          <c:orientation val="minMax"/>
        </c:scaling>
        <c:delete val="0"/>
        <c:axPos val="b"/>
        <c:majorTickMark val="out"/>
        <c:minorTickMark val="none"/>
        <c:tickLblPos val="nextTo"/>
        <c:crossAx val="84062976"/>
        <c:crosses val="autoZero"/>
        <c:auto val="1"/>
        <c:lblAlgn val="ctr"/>
        <c:lblOffset val="100"/>
        <c:noMultiLvlLbl val="0"/>
      </c:catAx>
      <c:valAx>
        <c:axId val="84062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4057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город!$B$124:$H$124</c:f>
              <c:strCache>
                <c:ptCount val="7"/>
                <c:pt idx="0">
                  <c:v>Гимназия</c:v>
                </c:pt>
                <c:pt idx="1">
                  <c:v>СОШ2</c:v>
                </c:pt>
                <c:pt idx="2">
                  <c:v>СОШ3</c:v>
                </c:pt>
                <c:pt idx="3">
                  <c:v>СОШ4</c:v>
                </c:pt>
                <c:pt idx="4">
                  <c:v>СОШ5</c:v>
                </c:pt>
                <c:pt idx="5">
                  <c:v>СОШ6</c:v>
                </c:pt>
                <c:pt idx="6">
                  <c:v>СОШ7</c:v>
                </c:pt>
              </c:strCache>
            </c:strRef>
          </c:cat>
          <c:val>
            <c:numRef>
              <c:f>город!$B$125:$H$125</c:f>
              <c:numCache>
                <c:formatCode>General</c:formatCode>
                <c:ptCount val="7"/>
                <c:pt idx="0">
                  <c:v>54</c:v>
                </c:pt>
                <c:pt idx="1">
                  <c:v>43</c:v>
                </c:pt>
                <c:pt idx="2">
                  <c:v>19</c:v>
                </c:pt>
                <c:pt idx="3">
                  <c:v>31</c:v>
                </c:pt>
                <c:pt idx="4">
                  <c:v>26</c:v>
                </c:pt>
                <c:pt idx="5">
                  <c:v>17</c:v>
                </c:pt>
                <c:pt idx="6">
                  <c:v>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112896"/>
        <c:axId val="84114432"/>
      </c:barChart>
      <c:catAx>
        <c:axId val="84112896"/>
        <c:scaling>
          <c:orientation val="minMax"/>
        </c:scaling>
        <c:delete val="0"/>
        <c:axPos val="l"/>
        <c:majorTickMark val="out"/>
        <c:minorTickMark val="none"/>
        <c:tickLblPos val="nextTo"/>
        <c:crossAx val="84114432"/>
        <c:crosses val="autoZero"/>
        <c:auto val="1"/>
        <c:lblAlgn val="ctr"/>
        <c:lblOffset val="100"/>
        <c:noMultiLvlLbl val="0"/>
      </c:catAx>
      <c:valAx>
        <c:axId val="8411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112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1084" y="131953"/>
            <a:ext cx="1433715" cy="473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11/11/2019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2278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11/11/2019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69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7494"/>
            <a:ext cx="7543800" cy="345764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Расширенное заседание Коллегии управления </a:t>
            </a:r>
            <a:r>
              <a:rPr lang="ru-RU" sz="2800" b="1" dirty="0" smtClean="0">
                <a:solidFill>
                  <a:srgbClr val="002060"/>
                </a:solidFill>
              </a:rPr>
              <a:t>образования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/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 «О реализации дорожной карты МСО по повышению качества образования»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45926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/>
              <a:t>Дата проведения: </a:t>
            </a:r>
            <a:r>
              <a:rPr lang="ru-RU" b="1" u="sng" dirty="0" smtClean="0"/>
              <a:t>11.11.2019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12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42942868"/>
              </p:ext>
            </p:extLst>
          </p:nvPr>
        </p:nvGraphicFramePr>
        <p:xfrm>
          <a:off x="107504" y="699542"/>
          <a:ext cx="8496944" cy="4338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8496944" cy="83099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РЕЗУЛЬТАТЫ СОЦИОЛОГИЧЕСКОГО ОПРОСА УПРАВЛЕНИЯ ОБРАЗОВАНИЯ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УДОВЛЕТВОРЕННОСТЬ УЧАСТНИКОВ  ОБРАЗОВАТЕЛЬНЫХ ОТНОШЕНИЙ КАЧЕСТВОМ ОБРАЗОВАНИЯ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21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698" y="195486"/>
            <a:ext cx="4213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Группа 2.2. Информационная открытость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316938"/>
              </p:ext>
            </p:extLst>
          </p:nvPr>
        </p:nvGraphicFramePr>
        <p:xfrm>
          <a:off x="251520" y="573528"/>
          <a:ext cx="8064896" cy="433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4896"/>
              </a:tblGrid>
              <a:tr h="418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1.Полнота и актуальность информации об организации и ее деятельности на официальном сайте организации в сети Интернет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92028"/>
              </p:ext>
            </p:extLst>
          </p:nvPr>
        </p:nvGraphicFramePr>
        <p:xfrm>
          <a:off x="251520" y="1113589"/>
          <a:ext cx="8064896" cy="270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4896"/>
              </a:tblGrid>
              <a:tr h="27003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2. </a:t>
                      </a:r>
                      <a:r>
                        <a:rPr lang="ru-RU" sz="1400" u="none" strike="noStrike" dirty="0" smtClean="0">
                          <a:effectLst/>
                        </a:rPr>
                        <a:t>Наличие </a:t>
                      </a:r>
                      <a:r>
                        <a:rPr lang="ru-RU" sz="1400" u="none" strike="noStrike" dirty="0">
                          <a:effectLst/>
                        </a:rPr>
                        <a:t>на сайте ОО Положения о функционировании ВСОКО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830297"/>
              </p:ext>
            </p:extLst>
          </p:nvPr>
        </p:nvGraphicFramePr>
        <p:xfrm>
          <a:off x="251520" y="1545636"/>
          <a:ext cx="8064896" cy="418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4896"/>
              </a:tblGrid>
              <a:tr h="418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3. Качество отчета о результатах </a:t>
                      </a:r>
                      <a:r>
                        <a:rPr lang="ru-RU" sz="1400" u="none" strike="noStrike" dirty="0" err="1">
                          <a:effectLst/>
                        </a:rPr>
                        <a:t>самообследования</a:t>
                      </a:r>
                      <a:r>
                        <a:rPr lang="ru-RU" sz="1400" u="none" strike="noStrike" dirty="0">
                          <a:effectLst/>
                        </a:rPr>
                        <a:t> образовательной организации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180815"/>
              </p:ext>
            </p:extLst>
          </p:nvPr>
        </p:nvGraphicFramePr>
        <p:xfrm>
          <a:off x="251520" y="2139702"/>
          <a:ext cx="8064896" cy="83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4896"/>
              </a:tblGrid>
              <a:tr h="830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4. Доступность взаимодействия с ОО по телефону, электронной почте, с помощью электронных сервисов, предоставляемых на официальном сайте организации в сети интернет, в том числе наличие возможности внесения предложений, направленных на улучшение работы организации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115412"/>
              </p:ext>
            </p:extLst>
          </p:nvPr>
        </p:nvGraphicFramePr>
        <p:xfrm>
          <a:off x="327697" y="3068970"/>
          <a:ext cx="7628679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8885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11510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1.Полнота и актуальность информации об организации и ее деятельности на официальном сайте организации в сети Интернет 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602589"/>
              </p:ext>
            </p:extLst>
          </p:nvPr>
        </p:nvGraphicFramePr>
        <p:xfrm>
          <a:off x="395536" y="1491630"/>
          <a:ext cx="7776864" cy="2448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6864"/>
              </a:tblGrid>
              <a:tr h="7401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 Соответствие структуры официального сайта ОО требованиям нормативно-правовых актов (созданы, работают и заполнены все разделы)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99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- Качество наполнение подраздела «Основные сведения» 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36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- Качество наполнение подраздела «Документы»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36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- Качество наполнение подраздела «Образование»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36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 Качество наполнение подраздела «Руководство. Педагогический состав»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910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52331957"/>
              </p:ext>
            </p:extLst>
          </p:nvPr>
        </p:nvGraphicFramePr>
        <p:xfrm>
          <a:off x="467544" y="987574"/>
          <a:ext cx="7152456" cy="361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123478"/>
            <a:ext cx="7920880" cy="58477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fontAlgn="ctr"/>
            <a:r>
              <a:rPr lang="ru-RU" sz="1600" b="1" dirty="0" smtClean="0">
                <a:solidFill>
                  <a:schemeClr val="bg1"/>
                </a:solidFill>
              </a:rPr>
              <a:t>ИНФОРМАЦИЯ НА ОФИЦИАЛЬНОМ САЙТЕ ОРГАНИЗАЦИИ В СЕТИ ИНТЕРНЕТ И ДОСТУПНОСТЬ ВЗАИМОДЕЙСТВИЯ </a:t>
            </a:r>
            <a:endParaRPr lang="ru-RU" sz="1600" b="1" dirty="0">
              <a:solidFill>
                <a:schemeClr val="bg1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864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841034"/>
              </p:ext>
            </p:extLst>
          </p:nvPr>
        </p:nvGraphicFramePr>
        <p:xfrm>
          <a:off x="467544" y="915566"/>
          <a:ext cx="6768752" cy="4007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8752"/>
              </a:tblGrid>
              <a:tr h="297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- Наличие подписи руководителя и печати организации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>
                    <a:noFill/>
                  </a:tcPr>
                </a:tc>
              </a:tr>
              <a:tr h="2785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- Наличие аналитической части и таблицы показателей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>
                    <a:noFill/>
                  </a:tcPr>
                </a:tc>
              </a:tr>
              <a:tr h="3082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- Наличие анализа образовательной деятельности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>
                    <a:noFill/>
                  </a:tcPr>
                </a:tc>
              </a:tr>
              <a:tr h="1781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- Наличие анализа системы управления организации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>
                    <a:noFill/>
                  </a:tcPr>
                </a:tc>
              </a:tr>
              <a:tr h="299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- Наличие анализа содержания и качества подготовки обучающихся 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>
                    <a:noFill/>
                  </a:tcPr>
                </a:tc>
              </a:tr>
              <a:tr h="3033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Наличие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анализа условий для охраны и укрепления здоровья обучающихся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>
                    <a:noFill/>
                  </a:tcPr>
                </a:tc>
              </a:tr>
              <a:tr h="292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- Наличие анализа организации учебного процесса 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>
                    <a:noFill/>
                  </a:tcPr>
                </a:tc>
              </a:tr>
              <a:tr h="296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- Наличие анализа условий обучения и воспитания детей с ОВЗ и детей-инвалидов 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>
                    <a:noFill/>
                  </a:tcPr>
                </a:tc>
              </a:tr>
              <a:tr h="301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- Наличие анализа качества кадрового обеспечения 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>
                    <a:noFill/>
                  </a:tcPr>
                </a:tc>
              </a:tr>
              <a:tr h="298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- Наличие анализа качества материально-технической базы 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>
                    <a:noFill/>
                  </a:tcPr>
                </a:tc>
              </a:tr>
              <a:tr h="301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- Наличие анализа функционирования ВСОКО 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>
                    <a:noFill/>
                  </a:tcPr>
                </a:tc>
              </a:tr>
              <a:tr h="2813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- Наличие общих выводов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195486"/>
            <a:ext cx="8247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3. Качество </a:t>
            </a:r>
            <a:r>
              <a:rPr lang="ru-RU" b="1" dirty="0"/>
              <a:t>отчета о результатах </a:t>
            </a:r>
            <a:r>
              <a:rPr lang="ru-RU" b="1" dirty="0" err="1"/>
              <a:t>самообследования</a:t>
            </a:r>
            <a:r>
              <a:rPr lang="ru-RU" b="1" dirty="0"/>
              <a:t> образовательной организации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88994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844" y="110993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Группа 1.3. Результаты развития способностей обучающихся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377299"/>
              </p:ext>
            </p:extLst>
          </p:nvPr>
        </p:nvGraphicFramePr>
        <p:xfrm>
          <a:off x="261845" y="465516"/>
          <a:ext cx="8064895" cy="2979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4895"/>
              </a:tblGrid>
              <a:tr h="37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1.     Доля призеров и победителей муниципального этапа всероссийской олимпиады школьников от числа участников в этапе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6" marR="8856" marT="6642" marB="0" anchor="ctr"/>
                </a:tc>
              </a:tr>
              <a:tr h="37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2.     Доля призеров и победителей регионального и всероссийского этапов всероссийской олимпиады школьников от числа участников в этапах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6" marR="8856" marT="6642" marB="0" anchor="ctr"/>
                </a:tc>
              </a:tr>
              <a:tr h="37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3.     Доля учащихся-участников муниципального этапа, подтвердивших результаты школьного этапа олимпиады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6" marR="8856" marT="6642" marB="0" anchor="ctr"/>
                </a:tc>
              </a:tr>
              <a:tr h="37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4.     Количество призеров и победителей муниципального, регионального, всероссийского этапов НПК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6" marR="8856" marT="6642" marB="0" anchor="ctr"/>
                </a:tc>
              </a:tr>
              <a:tr h="37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5.     Доля призеров и победителей творческих конкурсов различных уровней, направленных на выявление инициативной и талантливой молодежи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6" marR="8856" marT="6642" marB="0" anchor="ctr"/>
                </a:tc>
              </a:tr>
              <a:tr h="37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6.     Доля призеров и победителей спортивных мероприятий различных уровней, направленных на выявление инициативной и талантливой молодежи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6" marR="8856" marT="6642" marB="0" anchor="ctr"/>
                </a:tc>
              </a:tr>
              <a:tr h="37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7.     Доля учащихся принявших участие в мероприятиях по сдаче норм ГТО в учебном году от общего числа учащихся ОО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6" marR="8856" marT="6642" marB="0" anchor="ctr"/>
                </a:tc>
              </a:tr>
              <a:tr h="37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8.     Доля учащихся получивших знаки ГТО в учебном году от числа участников в мероприятиях по сдаче норм ГТО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6" marR="8856" marT="6642" marB="0" anchor="ctr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970102"/>
              </p:ext>
            </p:extLst>
          </p:nvPr>
        </p:nvGraphicFramePr>
        <p:xfrm>
          <a:off x="467544" y="3435846"/>
          <a:ext cx="7776864" cy="1625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6247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866916"/>
              </p:ext>
            </p:extLst>
          </p:nvPr>
        </p:nvGraphicFramePr>
        <p:xfrm>
          <a:off x="179512" y="3"/>
          <a:ext cx="4248472" cy="2564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6821"/>
                <a:gridCol w="1041772"/>
                <a:gridCol w="1399879"/>
              </a:tblGrid>
              <a:tr h="95156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1. Доля </a:t>
                      </a:r>
                      <a:r>
                        <a:rPr lang="ru-RU" sz="1400" u="none" strike="noStrike" dirty="0">
                          <a:effectLst/>
                        </a:rPr>
                        <a:t>призеров и победителей муниципального этапа всероссийской олимпиады школьников от числа участников в этапе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3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Гимназия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0,13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303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0,13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303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0,06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303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0,03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303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0,02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303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0,01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303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0,03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716645"/>
              </p:ext>
            </p:extLst>
          </p:nvPr>
        </p:nvGraphicFramePr>
        <p:xfrm>
          <a:off x="4716017" y="1"/>
          <a:ext cx="4176465" cy="2571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6197"/>
                <a:gridCol w="1024115"/>
                <a:gridCol w="1376153"/>
              </a:tblGrid>
              <a:tr h="95607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5.     Доля призеров и победителей творческих конкурсов различных уровней, направленных на выявление инициативной и талантливой молодежи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8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Гимназия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31,00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308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308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51,00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308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308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308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308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71,00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347943"/>
              </p:ext>
            </p:extLst>
          </p:nvPr>
        </p:nvGraphicFramePr>
        <p:xfrm>
          <a:off x="179512" y="2660773"/>
          <a:ext cx="4248472" cy="2482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0774"/>
                <a:gridCol w="1213849"/>
                <a:gridCol w="1213849"/>
              </a:tblGrid>
              <a:tr h="88821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6.     Доля призеров и победителей спортивных мероприятий различных уровней, направленных на выявление инициативной и талантливой молодежи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Гимназия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38,00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27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11,90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27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44,00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27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15,50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27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14,00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27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27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378814"/>
              </p:ext>
            </p:extLst>
          </p:nvPr>
        </p:nvGraphicFramePr>
        <p:xfrm>
          <a:off x="4716016" y="2679763"/>
          <a:ext cx="4176464" cy="2481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9914"/>
                <a:gridCol w="1193275"/>
                <a:gridCol w="1193275"/>
              </a:tblGrid>
              <a:tr h="93793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7.     Доля учащихся принявших участие в мероприятиях по сдаче норм ГТО в учебном году от общего числа учащихся ОО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4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Гимназия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174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5,90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174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174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3,40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174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174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3,50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174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2,60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476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49492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Группа 2.7. </a:t>
            </a:r>
            <a:r>
              <a:rPr lang="ru-RU" dirty="0" err="1"/>
              <a:t>Профориентационная</a:t>
            </a:r>
            <a:r>
              <a:rPr lang="ru-RU" dirty="0"/>
              <a:t> деятельность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9805"/>
              </p:ext>
            </p:extLst>
          </p:nvPr>
        </p:nvGraphicFramePr>
        <p:xfrm>
          <a:off x="251520" y="615997"/>
          <a:ext cx="7704856" cy="2031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1.     Доля выпускников 9 классов, продолживших обучение в системе СПО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2.     Доля выпускников 11 классов, продолживших обучение в высших учебных заведениях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  <a:tr h="462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3.     Доля учащихся профильных классов, участвующих в муниципальном этапе ВсОШ по профильным предметам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4.     Доля выпускников профильных классов, сдающих ЕГЭ по профильным предметам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  <a:tr h="468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5.     Доля обучающихся 6-11 классов принявших участие во всероссийских открытых уроках «</a:t>
                      </a:r>
                      <a:r>
                        <a:rPr lang="ru-RU" sz="1400" u="none" strike="noStrike" dirty="0" err="1">
                          <a:effectLst/>
                        </a:rPr>
                        <a:t>Проектория</a:t>
                      </a:r>
                      <a:r>
                        <a:rPr lang="ru-RU" sz="1400" u="none" strike="noStrike" dirty="0">
                          <a:effectLst/>
                        </a:rPr>
                        <a:t>» по итогам учебного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671847"/>
              </p:ext>
            </p:extLst>
          </p:nvPr>
        </p:nvGraphicFramePr>
        <p:xfrm>
          <a:off x="395536" y="2895786"/>
          <a:ext cx="756084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6867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038219"/>
              </p:ext>
            </p:extLst>
          </p:nvPr>
        </p:nvGraphicFramePr>
        <p:xfrm>
          <a:off x="323528" y="87475"/>
          <a:ext cx="4104457" cy="2515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9053"/>
                <a:gridCol w="1172702"/>
                <a:gridCol w="1172702"/>
              </a:tblGrid>
              <a:tr h="97210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Доля обучающихся 6-11 классов принявших участие во всероссийских открытых уроках «</a:t>
                      </a:r>
                      <a:r>
                        <a:rPr lang="ru-RU" sz="1400" u="none" strike="noStrike" dirty="0" err="1">
                          <a:effectLst/>
                        </a:rPr>
                        <a:t>Проектория</a:t>
                      </a:r>
                      <a:r>
                        <a:rPr lang="ru-RU" sz="1400" u="none" strike="noStrike" dirty="0">
                          <a:effectLst/>
                        </a:rPr>
                        <a:t>» по итогам учебного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Гимназия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12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12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12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12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12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12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301427"/>
              </p:ext>
            </p:extLst>
          </p:nvPr>
        </p:nvGraphicFramePr>
        <p:xfrm>
          <a:off x="4572000" y="87472"/>
          <a:ext cx="3816424" cy="2497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610"/>
                <a:gridCol w="1090407"/>
                <a:gridCol w="1090407"/>
              </a:tblGrid>
              <a:tr h="9543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Доля </a:t>
                      </a:r>
                      <a:r>
                        <a:rPr lang="ru-RU" sz="1400" u="none" strike="noStrike" dirty="0">
                          <a:effectLst/>
                        </a:rPr>
                        <a:t>выпускников профильных классов, сдающих ЕГЭ по профильным предметам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Гимназия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0,21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185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0,74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185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185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0,27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185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185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185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00709"/>
              </p:ext>
            </p:extLst>
          </p:nvPr>
        </p:nvGraphicFramePr>
        <p:xfrm>
          <a:off x="323529" y="2841778"/>
          <a:ext cx="4104456" cy="2016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5573"/>
                <a:gridCol w="1006457"/>
                <a:gridCol w="1352426"/>
              </a:tblGrid>
              <a:tr h="44231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Индекс </a:t>
                      </a:r>
                      <a:r>
                        <a:rPr lang="ru-RU" sz="1400" u="none" strike="noStrike" dirty="0">
                          <a:effectLst/>
                        </a:rPr>
                        <a:t>поступления в образовательные организации СПО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9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Гимназия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21,1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249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33,7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249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36,7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249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32,7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249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249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34,8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249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19,6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066444"/>
              </p:ext>
            </p:extLst>
          </p:nvPr>
        </p:nvGraphicFramePr>
        <p:xfrm>
          <a:off x="4572000" y="2841780"/>
          <a:ext cx="3816424" cy="2106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610"/>
                <a:gridCol w="1090407"/>
                <a:gridCol w="1090407"/>
              </a:tblGrid>
              <a:tr h="45459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Индекс </a:t>
                      </a:r>
                      <a:r>
                        <a:rPr lang="ru-RU" sz="1400" u="none" strike="noStrike" dirty="0">
                          <a:effectLst/>
                        </a:rPr>
                        <a:t>поступления в образовательные организации 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Гимназия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91,5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35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89,7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35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35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68,9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35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35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35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СОШ7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740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349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Группа 1.1. Массовость достижения базовых результатов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35777"/>
              </p:ext>
            </p:extLst>
          </p:nvPr>
        </p:nvGraphicFramePr>
        <p:xfrm>
          <a:off x="260658" y="735546"/>
          <a:ext cx="7839734" cy="1505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9734"/>
              </a:tblGrid>
              <a:tr h="624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1.     Доля обучающихся, набравших не менее 10 баллов по сумме 3 предметов ОГЭ (в 5-балльной системе) и не получивших при этом "двоек" в основной период от  числа участников ОГЭ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  <a:tr h="462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2.     Доля обучающихся 4 классов, набравших не менее 11 баллов по сумме 3 предметов ВПР и не получивших при этом "двоек"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3.     Доля обучающихся, набравших не менее 160 баллов по сумме 3 предметов ЕГЭ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254250"/>
              </p:ext>
            </p:extLst>
          </p:nvPr>
        </p:nvGraphicFramePr>
        <p:xfrm>
          <a:off x="215516" y="2355726"/>
          <a:ext cx="7920880" cy="253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684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11510"/>
            <a:ext cx="77048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Повестка:</a:t>
            </a:r>
          </a:p>
          <a:p>
            <a:pPr lvl="0"/>
            <a:r>
              <a:rPr lang="ru-RU" dirty="0" smtClean="0"/>
              <a:t>1. Исполнение </a:t>
            </a:r>
            <a:r>
              <a:rPr lang="ru-RU" dirty="0"/>
              <a:t>решений Коллегии от 02.11.2018 «Качество учебных достижений выпускников 9-х, 11-х классов в 2017-2018 учебном году в общеобразовательных учреждения города: итоги, проблемы. О реализации дорожной карты МСО по повышению качества образования» (начальник УО Т.Г. Баранец).</a:t>
            </a:r>
          </a:p>
          <a:p>
            <a:pPr lvl="0"/>
            <a:r>
              <a:rPr lang="ru-RU" dirty="0" smtClean="0"/>
              <a:t>2. Работа </a:t>
            </a:r>
            <a:r>
              <a:rPr lang="ru-RU" dirty="0"/>
              <a:t>муниципальной инновационной экспериментальной площадки «Совершенствование системы комплексной оценки качества как условие развития муниципальной системы образования» (методист МОУ ДПО ЦРО Т.П. </a:t>
            </a:r>
            <a:r>
              <a:rPr lang="ru-RU" dirty="0" err="1"/>
              <a:t>Кадубец</a:t>
            </a:r>
            <a:r>
              <a:rPr lang="ru-RU" dirty="0"/>
              <a:t>).</a:t>
            </a:r>
          </a:p>
          <a:p>
            <a:pPr lvl="0"/>
            <a:r>
              <a:rPr lang="ru-RU" dirty="0" smtClean="0"/>
              <a:t>3. Формирование </a:t>
            </a:r>
            <a:r>
              <a:rPr lang="ru-RU" dirty="0"/>
              <a:t>многоуровневой системы оценки качества образования. Обеспечение перехода от методологии </a:t>
            </a:r>
            <a:r>
              <a:rPr lang="ru-RU" b="1" dirty="0"/>
              <a:t>контроля качества </a:t>
            </a:r>
            <a:r>
              <a:rPr lang="ru-RU" dirty="0"/>
              <a:t>образования к методологии </a:t>
            </a:r>
            <a:r>
              <a:rPr lang="ru-RU" b="1" dirty="0"/>
              <a:t>управления качеством образования </a:t>
            </a:r>
            <a:r>
              <a:rPr lang="ru-RU" dirty="0"/>
              <a:t>на основе применения оценочных процедур.</a:t>
            </a:r>
          </a:p>
        </p:txBody>
      </p:sp>
    </p:spTree>
    <p:extLst>
      <p:ext uri="{BB962C8B-B14F-4D97-AF65-F5344CB8AC3E}">
        <p14:creationId xmlns:p14="http://schemas.microsoft.com/office/powerpoint/2010/main" val="3076281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148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Группа 1.2. Качество результатов образования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919585"/>
              </p:ext>
            </p:extLst>
          </p:nvPr>
        </p:nvGraphicFramePr>
        <p:xfrm>
          <a:off x="179512" y="519522"/>
          <a:ext cx="4501058" cy="44638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1058"/>
              </a:tblGrid>
              <a:tr h="372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1.     Средний балл по результатам ВПР по русскому языку в 4 классе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5" marR="9055" marT="6791" marB="0" anchor="ctr"/>
                </a:tc>
              </a:tr>
              <a:tr h="372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2.      Средний балл по результатам ВПР по математике в 4 классе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5" marR="9055" marT="6791" marB="0" anchor="ctr"/>
                </a:tc>
              </a:tr>
              <a:tr h="372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3.     Средняя оценка по результатам ОГЭ (основной период) по русскому языку в 9 классе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5" marR="9055" marT="6791" marB="0" anchor="ctr"/>
                </a:tc>
              </a:tr>
              <a:tr h="372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4.   Средняя оценка по результатам ОГЭ (основной период) по математике в 9 классе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5" marR="9055" marT="6791" marB="0" anchor="ctr"/>
                </a:tc>
              </a:tr>
              <a:tr h="372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5.   Средний балл по результатам ЕГЭ по русскому языку в 11 классе (основной период)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5" marR="9055" marT="6791" marB="0" anchor="ctr"/>
                </a:tc>
              </a:tr>
              <a:tr h="5554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6.   Средний балл по результатам ЕГЭ по математике (профильный уровень) в 11 классе (основной период)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5" marR="9055" marT="6791" marB="0" anchor="ctr"/>
                </a:tc>
              </a:tr>
              <a:tr h="372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7.   Средний балл по результатам ОГЭ по всем предметам (основной период)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5" marR="9055" marT="6791" marB="0" anchor="ctr"/>
                </a:tc>
              </a:tr>
              <a:tr h="5554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8.       Эффективность прохождения ЕГЭ (число экзаменов со 100% сдачей от общего числа сдаваемых экзаменов)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5" marR="9055" marT="6791" marB="0" anchor="ctr"/>
                </a:tc>
              </a:tr>
              <a:tr h="372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9.   Доля обучающихся, сдающих ОГЭ в дополнительный период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5" marR="9055" marT="6791" marB="0" anchor="ctr"/>
                </a:tc>
              </a:tr>
              <a:tr h="372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10.    Доля обучающихся, сдающих ЕГЭ в дополнительный период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5" marR="9055" marT="6791" marB="0" anchor="ctr"/>
                </a:tc>
              </a:tr>
              <a:tr h="372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11.    Доля медалистов, подтвердивших медаль по результатам ЕГЭ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55" marR="9055" marT="6791" marB="0" anchor="ctr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95333"/>
              </p:ext>
            </p:extLst>
          </p:nvPr>
        </p:nvGraphicFramePr>
        <p:xfrm>
          <a:off x="4932040" y="525508"/>
          <a:ext cx="3168352" cy="4152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436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350" y="0"/>
            <a:ext cx="1696720" cy="6947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r>
              <a:rPr sz="3200" b="1" dirty="0" smtClean="0">
                <a:solidFill>
                  <a:srgbClr val="5F7492"/>
                </a:solidFill>
                <a:latin typeface="Arial"/>
                <a:cs typeface="Arial"/>
              </a:rPr>
              <a:t>РЕЗУ</a:t>
            </a:r>
            <a:r>
              <a:rPr sz="3200" b="1" spc="-10" dirty="0" smtClean="0">
                <a:solidFill>
                  <a:srgbClr val="5F7492"/>
                </a:solidFill>
                <a:latin typeface="Arial"/>
                <a:cs typeface="Arial"/>
              </a:rPr>
              <a:t>Л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ЬТАТЫ</a:t>
            </a:r>
            <a:r>
              <a:rPr sz="3200" b="1" spc="-15" dirty="0" smtClean="0">
                <a:solidFill>
                  <a:srgbClr val="5F7492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ЕГЭ ПО</a:t>
            </a:r>
            <a:r>
              <a:rPr sz="3200" b="1" spc="-30" dirty="0" smtClean="0">
                <a:solidFill>
                  <a:srgbClr val="5F7492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РУССКОМУ</a:t>
            </a:r>
            <a:r>
              <a:rPr sz="3200" b="1" spc="-25" dirty="0" smtClean="0">
                <a:solidFill>
                  <a:srgbClr val="5F7492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ЯЗЫКУ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724026"/>
            <a:ext cx="9144000" cy="23455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999" y="816736"/>
            <a:ext cx="8964041" cy="2160016"/>
          </a:xfrm>
          <a:custGeom>
            <a:avLst/>
            <a:gdLst/>
            <a:ahLst/>
            <a:cxnLst/>
            <a:rect l="l" t="t" r="r" b="b"/>
            <a:pathLst>
              <a:path w="8964041" h="2160016">
                <a:moveTo>
                  <a:pt x="0" y="2160016"/>
                </a:moveTo>
                <a:lnTo>
                  <a:pt x="8964041" y="2160016"/>
                </a:lnTo>
                <a:lnTo>
                  <a:pt x="8964041" y="0"/>
                </a:lnTo>
                <a:lnTo>
                  <a:pt x="0" y="0"/>
                </a:lnTo>
                <a:lnTo>
                  <a:pt x="0" y="216001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552" y="1410779"/>
            <a:ext cx="144005" cy="971994"/>
          </a:xfrm>
          <a:custGeom>
            <a:avLst/>
            <a:gdLst/>
            <a:ahLst/>
            <a:cxnLst/>
            <a:rect l="l" t="t" r="r" b="b"/>
            <a:pathLst>
              <a:path w="144005" h="971994">
                <a:moveTo>
                  <a:pt x="0" y="971994"/>
                </a:moveTo>
                <a:lnTo>
                  <a:pt x="144005" y="971994"/>
                </a:lnTo>
                <a:lnTo>
                  <a:pt x="144005" y="0"/>
                </a:lnTo>
                <a:lnTo>
                  <a:pt x="0" y="0"/>
                </a:lnTo>
                <a:lnTo>
                  <a:pt x="0" y="97199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19486"/>
              </p:ext>
            </p:extLst>
          </p:nvPr>
        </p:nvGraphicFramePr>
        <p:xfrm>
          <a:off x="396875" y="3135376"/>
          <a:ext cx="8343898" cy="1950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3769"/>
                <a:gridCol w="1520063"/>
                <a:gridCol w="1472564"/>
                <a:gridCol w="1357502"/>
              </a:tblGrid>
              <a:tr h="39624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30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сский язык (ЕГЭ)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ru-RU" sz="2000" spc="5" dirty="0" smtClean="0">
                          <a:latin typeface="Arial"/>
                          <a:cs typeface="Arial"/>
                        </a:rPr>
                        <a:t>7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20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ru-RU" sz="2000" spc="5" dirty="0" smtClean="0">
                          <a:latin typeface="Arial"/>
                          <a:cs typeface="Arial"/>
                        </a:rPr>
                        <a:t>8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20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ru-RU" sz="2000" spc="5" dirty="0" smtClean="0">
                          <a:latin typeface="Arial"/>
                          <a:cs typeface="Arial"/>
                        </a:rPr>
                        <a:t>9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20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16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Доля </a:t>
                      </a:r>
                      <a:r>
                        <a:rPr sz="1800" spc="-25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стников,</a:t>
                      </a:r>
                      <a:r>
                        <a:rPr sz="1800" spc="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5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20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чивших</a:t>
                      </a:r>
                      <a:r>
                        <a:rPr sz="1800" spc="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т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81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о 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00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бал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ов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14,6</a:t>
                      </a:r>
                      <a:endParaRPr sz="2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24,77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20,76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Доля </a:t>
                      </a:r>
                      <a:r>
                        <a:rPr sz="1800" spc="-25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стников,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на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бра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вших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колич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ство</a:t>
                      </a:r>
                      <a:r>
                        <a:rPr sz="18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в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ниже минимального (24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бал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а)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</a:pPr>
                      <a:r>
                        <a:rPr sz="240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lang="ru-RU" sz="2400" dirty="0" smtClean="0">
                          <a:latin typeface="Arial"/>
                          <a:cs typeface="Arial"/>
                        </a:rPr>
                        <a:t>,9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</a:pPr>
                      <a:r>
                        <a:rPr sz="2400" dirty="0" smtClean="0">
                          <a:latin typeface="Arial"/>
                          <a:cs typeface="Arial"/>
                        </a:rPr>
                        <a:t>0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ct val="100000"/>
                        </a:lnSpc>
                      </a:pPr>
                      <a:r>
                        <a:rPr sz="2400" dirty="0" smtClean="0">
                          <a:latin typeface="Arial"/>
                          <a:cs typeface="Arial"/>
                        </a:rPr>
                        <a:t>0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329188"/>
              </p:ext>
            </p:extLst>
          </p:nvPr>
        </p:nvGraphicFramePr>
        <p:xfrm>
          <a:off x="395536" y="339501"/>
          <a:ext cx="7776863" cy="4470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3341"/>
                <a:gridCol w="1058356"/>
                <a:gridCol w="1028532"/>
                <a:gridCol w="1027726"/>
                <a:gridCol w="918908"/>
              </a:tblGrid>
              <a:tr h="42757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2017 ОГЭ РЯ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 2019 ЕГЭ РЯ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область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Саянск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Саянск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Количество участников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23960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345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212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% участников, получивших оценку «5»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19,4%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Выс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ур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20,76%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% участников, получивших оценку «4»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32,9%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38,3%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Повыш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ур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52,4%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% участников, получивших оценку «3»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41,5%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38,3%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26,84%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% участников, получивших оценку «2»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5,5%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4,1%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Средняя оценка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3,67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3,73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65,57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% успеваемости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94,5%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95,9%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% качества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52,9%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57,7%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958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34060"/>
            <a:ext cx="9144000" cy="2345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9550" y="904876"/>
            <a:ext cx="3743325" cy="790575"/>
          </a:xfrm>
          <a:custGeom>
            <a:avLst/>
            <a:gdLst/>
            <a:ahLst/>
            <a:cxnLst/>
            <a:rect l="l" t="t" r="r" b="b"/>
            <a:pathLst>
              <a:path w="3743325" h="790575">
                <a:moveTo>
                  <a:pt x="0" y="790575"/>
                </a:moveTo>
                <a:lnTo>
                  <a:pt x="3743325" y="790575"/>
                </a:lnTo>
                <a:lnTo>
                  <a:pt x="3743325" y="0"/>
                </a:lnTo>
                <a:lnTo>
                  <a:pt x="0" y="0"/>
                </a:lnTo>
                <a:lnTo>
                  <a:pt x="0" y="790575"/>
                </a:lnTo>
                <a:close/>
              </a:path>
            </a:pathLst>
          </a:custGeom>
          <a:solidFill>
            <a:srgbClr val="00CC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8"/>
            <a:ext cx="1684020" cy="682078"/>
          </a:xfrm>
          <a:custGeom>
            <a:avLst/>
            <a:gdLst/>
            <a:ahLst/>
            <a:cxnLst/>
            <a:rect l="l" t="t" r="r" b="b"/>
            <a:pathLst>
              <a:path w="1684020" h="682078">
                <a:moveTo>
                  <a:pt x="0" y="682078"/>
                </a:moveTo>
                <a:lnTo>
                  <a:pt x="1684020" y="682078"/>
                </a:lnTo>
                <a:lnTo>
                  <a:pt x="1684020" y="0"/>
                </a:lnTo>
                <a:lnTo>
                  <a:pt x="0" y="0"/>
                </a:lnTo>
                <a:lnTo>
                  <a:pt x="0" y="6820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3228" y="108966"/>
            <a:ext cx="7421880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smtClean="0">
                <a:solidFill>
                  <a:srgbClr val="5F7492"/>
                </a:solidFill>
                <a:latin typeface="Arial"/>
                <a:cs typeface="Arial"/>
              </a:rPr>
              <a:t>РЕЗУ</a:t>
            </a:r>
            <a:r>
              <a:rPr sz="3200" b="1" spc="-10" dirty="0" smtClean="0">
                <a:solidFill>
                  <a:srgbClr val="5F7492"/>
                </a:solidFill>
                <a:latin typeface="Arial"/>
                <a:cs typeface="Arial"/>
              </a:rPr>
              <a:t>Л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ЬТАТЫ</a:t>
            </a:r>
            <a:r>
              <a:rPr sz="3200" b="1" spc="-15" dirty="0" smtClean="0">
                <a:solidFill>
                  <a:srgbClr val="5F7492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ЕГЭ ПО</a:t>
            </a:r>
            <a:r>
              <a:rPr sz="3200" b="1" spc="-30" dirty="0" smtClean="0">
                <a:solidFill>
                  <a:srgbClr val="5F7492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МАТЕ</a:t>
            </a:r>
            <a:r>
              <a:rPr sz="3200" b="1" spc="-10" dirty="0" smtClean="0">
                <a:solidFill>
                  <a:srgbClr val="5F7492"/>
                </a:solidFill>
                <a:latin typeface="Arial"/>
                <a:cs typeface="Arial"/>
              </a:rPr>
              <a:t>М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АТИКЕ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974" y="816737"/>
            <a:ext cx="8964041" cy="2160016"/>
          </a:xfrm>
          <a:custGeom>
            <a:avLst/>
            <a:gdLst/>
            <a:ahLst/>
            <a:cxnLst/>
            <a:rect l="l" t="t" r="r" b="b"/>
            <a:pathLst>
              <a:path w="8964041" h="2160016">
                <a:moveTo>
                  <a:pt x="0" y="2160016"/>
                </a:moveTo>
                <a:lnTo>
                  <a:pt x="8964041" y="2160016"/>
                </a:lnTo>
                <a:lnTo>
                  <a:pt x="8964041" y="0"/>
                </a:lnTo>
                <a:lnTo>
                  <a:pt x="0" y="0"/>
                </a:lnTo>
                <a:lnTo>
                  <a:pt x="0" y="216001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97841" y="1139191"/>
            <a:ext cx="3164205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ОФИЛЬНЫЙ</a:t>
            </a:r>
            <a:r>
              <a:rPr sz="2000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ВЕ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НЬ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71028" y="1410779"/>
            <a:ext cx="144005" cy="971994"/>
          </a:xfrm>
          <a:custGeom>
            <a:avLst/>
            <a:gdLst/>
            <a:ahLst/>
            <a:cxnLst/>
            <a:rect l="l" t="t" r="r" b="b"/>
            <a:pathLst>
              <a:path w="144005" h="971994">
                <a:moveTo>
                  <a:pt x="0" y="971994"/>
                </a:moveTo>
                <a:lnTo>
                  <a:pt x="144005" y="971994"/>
                </a:lnTo>
                <a:lnTo>
                  <a:pt x="144005" y="0"/>
                </a:lnTo>
                <a:lnTo>
                  <a:pt x="0" y="0"/>
                </a:lnTo>
                <a:lnTo>
                  <a:pt x="0" y="97199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83940"/>
              </p:ext>
            </p:extLst>
          </p:nvPr>
        </p:nvGraphicFramePr>
        <p:xfrm>
          <a:off x="139331" y="3125851"/>
          <a:ext cx="8692755" cy="2103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1987"/>
                <a:gridCol w="1448815"/>
                <a:gridCol w="1413129"/>
                <a:gridCol w="1258824"/>
              </a:tblGrid>
              <a:tr h="640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Мате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атика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5" dirty="0" smtClean="0">
                          <a:latin typeface="Arial"/>
                          <a:cs typeface="Arial"/>
                        </a:rPr>
                        <a:t>ф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ьный </a:t>
                      </a:r>
                      <a:r>
                        <a:rPr sz="1800" spc="-30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вень</a:t>
                      </a:r>
                      <a:r>
                        <a:rPr sz="1800" spc="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(ЕГЭ)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ru-RU" sz="2000" spc="5" dirty="0" smtClean="0">
                          <a:latin typeface="Arial"/>
                          <a:cs typeface="Arial"/>
                        </a:rPr>
                        <a:t>7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20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sz="200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ru-RU" sz="2000" spc="5" dirty="0" smtClean="0">
                          <a:latin typeface="Arial"/>
                          <a:cs typeface="Arial"/>
                        </a:rPr>
                        <a:t>8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2000" spc="-4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ru-RU" sz="2000" spc="5" dirty="0" smtClean="0">
                          <a:latin typeface="Arial"/>
                          <a:cs typeface="Arial"/>
                        </a:rPr>
                        <a:t>9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20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16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Доля </a:t>
                      </a:r>
                      <a:r>
                        <a:rPr sz="1800" spc="-25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стников,</a:t>
                      </a:r>
                      <a:r>
                        <a:rPr sz="1800" spc="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5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20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чивших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от 81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о 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00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бал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ов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4180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1,25</a:t>
                      </a:r>
                      <a:endParaRPr sz="2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0,64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0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4,14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Доля </a:t>
                      </a:r>
                      <a:r>
                        <a:rPr sz="1800" spc="-25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стников,</a:t>
                      </a:r>
                      <a:r>
                        <a:rPr sz="1800" spc="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наб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авших</a:t>
                      </a:r>
                      <a:r>
                        <a:rPr sz="1800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количество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ниже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мини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ма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льного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2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215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6,4</a:t>
                      </a:r>
                      <a:endParaRPr sz="2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0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7,6</a:t>
                      </a:r>
                      <a:endParaRPr sz="2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58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10" y="734059"/>
            <a:ext cx="9141689" cy="2345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41976" y="904875"/>
            <a:ext cx="3743325" cy="790575"/>
          </a:xfrm>
          <a:custGeom>
            <a:avLst/>
            <a:gdLst/>
            <a:ahLst/>
            <a:cxnLst/>
            <a:rect l="l" t="t" r="r" b="b"/>
            <a:pathLst>
              <a:path w="3743325" h="790575">
                <a:moveTo>
                  <a:pt x="0" y="790575"/>
                </a:moveTo>
                <a:lnTo>
                  <a:pt x="3743325" y="790575"/>
                </a:lnTo>
                <a:lnTo>
                  <a:pt x="3743325" y="0"/>
                </a:lnTo>
                <a:lnTo>
                  <a:pt x="0" y="0"/>
                </a:lnTo>
                <a:lnTo>
                  <a:pt x="0" y="790575"/>
                </a:lnTo>
                <a:close/>
              </a:path>
            </a:pathLst>
          </a:custGeom>
          <a:solidFill>
            <a:srgbClr val="00CC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8"/>
            <a:ext cx="1684020" cy="682078"/>
          </a:xfrm>
          <a:custGeom>
            <a:avLst/>
            <a:gdLst/>
            <a:ahLst/>
            <a:cxnLst/>
            <a:rect l="l" t="t" r="r" b="b"/>
            <a:pathLst>
              <a:path w="1684020" h="682078">
                <a:moveTo>
                  <a:pt x="0" y="682078"/>
                </a:moveTo>
                <a:lnTo>
                  <a:pt x="1684020" y="682078"/>
                </a:lnTo>
                <a:lnTo>
                  <a:pt x="1684020" y="0"/>
                </a:lnTo>
                <a:lnTo>
                  <a:pt x="0" y="0"/>
                </a:lnTo>
                <a:lnTo>
                  <a:pt x="0" y="6820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3228" y="108965"/>
            <a:ext cx="7421880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smtClean="0">
                <a:solidFill>
                  <a:srgbClr val="5F7492"/>
                </a:solidFill>
                <a:latin typeface="Arial"/>
                <a:cs typeface="Arial"/>
              </a:rPr>
              <a:t>РЕЗУ</a:t>
            </a:r>
            <a:r>
              <a:rPr sz="3200" b="1" spc="-10" dirty="0" smtClean="0">
                <a:solidFill>
                  <a:srgbClr val="5F7492"/>
                </a:solidFill>
                <a:latin typeface="Arial"/>
                <a:cs typeface="Arial"/>
              </a:rPr>
              <a:t>Л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ЬТАТЫ</a:t>
            </a:r>
            <a:r>
              <a:rPr sz="3200" b="1" spc="-15" dirty="0" smtClean="0">
                <a:solidFill>
                  <a:srgbClr val="5F7492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ЕГЭ ПО</a:t>
            </a:r>
            <a:r>
              <a:rPr sz="3200" b="1" spc="-30" dirty="0" smtClean="0">
                <a:solidFill>
                  <a:srgbClr val="5F7492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МАТЕ</a:t>
            </a:r>
            <a:r>
              <a:rPr sz="3200" b="1" spc="-10" dirty="0" smtClean="0">
                <a:solidFill>
                  <a:srgbClr val="5F7492"/>
                </a:solidFill>
                <a:latin typeface="Arial"/>
                <a:cs typeface="Arial"/>
              </a:rPr>
              <a:t>М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АТИКЕ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974" y="816736"/>
            <a:ext cx="8964041" cy="2160016"/>
          </a:xfrm>
          <a:custGeom>
            <a:avLst/>
            <a:gdLst/>
            <a:ahLst/>
            <a:cxnLst/>
            <a:rect l="l" t="t" r="r" b="b"/>
            <a:pathLst>
              <a:path w="8964041" h="2160016">
                <a:moveTo>
                  <a:pt x="0" y="2160016"/>
                </a:moveTo>
                <a:lnTo>
                  <a:pt x="8964041" y="2160016"/>
                </a:lnTo>
                <a:lnTo>
                  <a:pt x="8964041" y="0"/>
                </a:lnTo>
                <a:lnTo>
                  <a:pt x="0" y="0"/>
                </a:lnTo>
                <a:lnTo>
                  <a:pt x="0" y="216001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723890" y="1139190"/>
            <a:ext cx="2578735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БАЗО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ЫЙ</a:t>
            </a:r>
            <a:r>
              <a:rPr sz="20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ВЕ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НЬ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552" y="1410779"/>
            <a:ext cx="144005" cy="971994"/>
          </a:xfrm>
          <a:custGeom>
            <a:avLst/>
            <a:gdLst/>
            <a:ahLst/>
            <a:cxnLst/>
            <a:rect l="l" t="t" r="r" b="b"/>
            <a:pathLst>
              <a:path w="144005" h="971994">
                <a:moveTo>
                  <a:pt x="0" y="971994"/>
                </a:moveTo>
                <a:lnTo>
                  <a:pt x="144005" y="971994"/>
                </a:lnTo>
                <a:lnTo>
                  <a:pt x="144005" y="0"/>
                </a:lnTo>
                <a:lnTo>
                  <a:pt x="0" y="0"/>
                </a:lnTo>
                <a:lnTo>
                  <a:pt x="0" y="97199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320328"/>
              </p:ext>
            </p:extLst>
          </p:nvPr>
        </p:nvGraphicFramePr>
        <p:xfrm>
          <a:off x="210578" y="3194811"/>
          <a:ext cx="8534894" cy="1737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1530"/>
                <a:gridCol w="1517523"/>
                <a:gridCol w="1335404"/>
                <a:gridCol w="1210437"/>
              </a:tblGrid>
              <a:tr h="640079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Мате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атика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базовый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ровень</a:t>
                      </a:r>
                      <a:r>
                        <a:rPr sz="1800" spc="4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(ЕГЭ)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ru-RU" sz="2000" dirty="0" smtClean="0">
                          <a:latin typeface="Arial"/>
                          <a:cs typeface="Arial"/>
                        </a:rPr>
                        <a:t>7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20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ru-RU" sz="2000" dirty="0" smtClean="0">
                          <a:latin typeface="Arial"/>
                          <a:cs typeface="Arial"/>
                        </a:rPr>
                        <a:t>8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20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ru-RU" sz="2000" dirty="0" smtClean="0">
                          <a:latin typeface="Arial"/>
                          <a:cs typeface="Arial"/>
                        </a:rPr>
                        <a:t>9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20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7630" marR="132715">
                        <a:lnSpc>
                          <a:spcPct val="100000"/>
                        </a:lnSpc>
                      </a:pPr>
                      <a:r>
                        <a:rPr sz="1800" spc="5" dirty="0" smtClean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я </a:t>
                      </a:r>
                      <a:r>
                        <a:rPr sz="1800" spc="-25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частн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ков,</a:t>
                      </a:r>
                      <a:r>
                        <a:rPr sz="1800" spc="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набравших ко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ичест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ба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ов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же ми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има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ьного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4,7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2,3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2400" dirty="0" smtClean="0">
                          <a:latin typeface="Arial"/>
                          <a:cs typeface="Arial"/>
                        </a:rPr>
                        <a:t>1,5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800" spc="5" dirty="0" smtClean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я </a:t>
                      </a:r>
                      <a:r>
                        <a:rPr sz="1800" spc="-25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частн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ков,</a:t>
                      </a:r>
                      <a:r>
                        <a:rPr sz="1800" spc="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25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чи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ших</a:t>
                      </a:r>
                      <a:r>
                        <a:rPr sz="1800" spc="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«5»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47,1</a:t>
                      </a:r>
                      <a:endParaRPr sz="2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41,7</a:t>
                      </a:r>
                      <a:endParaRPr sz="2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31,3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0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311428"/>
            <a:ext cx="5862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Результаты ОГЭ по математике (2017) выпускников  2019г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995722"/>
              </p:ext>
            </p:extLst>
          </p:nvPr>
        </p:nvGraphicFramePr>
        <p:xfrm>
          <a:off x="467545" y="843562"/>
          <a:ext cx="7632846" cy="4177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4020"/>
                <a:gridCol w="1038756"/>
                <a:gridCol w="1009485"/>
                <a:gridCol w="1008694"/>
                <a:gridCol w="901891"/>
              </a:tblGrid>
              <a:tr h="3993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Показатели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2017, ОГЭ МАТ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2019, ЕГЭ МАТ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область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Саянск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3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Количество участников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23694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345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212 чел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3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% участников, получивших оценку «5»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10,4%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9,9%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Выс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. Ур.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4,14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3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% участников, получивших оценку «4»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35,4%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34,8%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Повыш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. Ур.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14,5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6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% участников, получивших оценку «3»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29,6%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27%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73,77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3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% участников, получивших оценку «2»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24,6%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28,4%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7,59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Средняя оценка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3,32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3,26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база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3,94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3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% успеваемости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75,4%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71,6%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92,41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3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% качества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45,8%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44,6%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305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/>
          <p:nvPr/>
        </p:nvSpPr>
        <p:spPr>
          <a:xfrm>
            <a:off x="173228" y="108965"/>
            <a:ext cx="7421880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3200" b="1" dirty="0" smtClean="0">
                <a:solidFill>
                  <a:srgbClr val="5F7492"/>
                </a:solidFill>
                <a:latin typeface="Arial"/>
                <a:cs typeface="Arial"/>
              </a:rPr>
              <a:t>РЕЗУ</a:t>
            </a:r>
            <a:r>
              <a:rPr lang="ru-RU" sz="3200" b="1" spc="-10" dirty="0" smtClean="0">
                <a:solidFill>
                  <a:srgbClr val="5F7492"/>
                </a:solidFill>
                <a:latin typeface="Arial"/>
                <a:cs typeface="Arial"/>
              </a:rPr>
              <a:t>Л</a:t>
            </a:r>
            <a:r>
              <a:rPr lang="ru-RU"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ЬТАТЫ</a:t>
            </a:r>
            <a:r>
              <a:rPr lang="ru-RU" sz="3200" b="1" spc="-15" dirty="0" smtClean="0">
                <a:solidFill>
                  <a:srgbClr val="5F7492"/>
                </a:solidFill>
                <a:latin typeface="Arial"/>
                <a:cs typeface="Arial"/>
              </a:rPr>
              <a:t> </a:t>
            </a:r>
            <a:r>
              <a:rPr lang="ru-RU"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ЕГЭ ПО ВЫБОРУ</a:t>
            </a:r>
            <a:endParaRPr lang="ru-RU" sz="3200" dirty="0"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30402" y="605535"/>
            <a:ext cx="5413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Сравнительная таблица результатов сдачи ЕГЭ по предметам по выбору за три учебных года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322374"/>
              </p:ext>
            </p:extLst>
          </p:nvPr>
        </p:nvGraphicFramePr>
        <p:xfrm>
          <a:off x="323527" y="1251867"/>
          <a:ext cx="8496945" cy="36090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42972"/>
                <a:gridCol w="804626"/>
                <a:gridCol w="804626"/>
                <a:gridCol w="773201"/>
                <a:gridCol w="836049"/>
                <a:gridCol w="836049"/>
                <a:gridCol w="821992"/>
                <a:gridCol w="821992"/>
                <a:gridCol w="787259"/>
                <a:gridCol w="668179"/>
              </a:tblGrid>
              <a:tr h="2093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2016-2017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уч.г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2017-2018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уч.г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2018-2019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уч.г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8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выпускников, сдававших ЕГЭ</a:t>
                      </a:r>
                      <a:endParaRPr lang="ru-RU" sz="105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 преодолевших порог (успев.)</a:t>
                      </a:r>
                      <a:endParaRPr lang="ru-RU" sz="105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балл</a:t>
                      </a:r>
                      <a:endParaRPr lang="ru-RU" sz="105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выпускников, сдававших ЕГЭ</a:t>
                      </a:r>
                      <a:endParaRPr lang="ru-RU" sz="105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 преодолевших порог (успев.)</a:t>
                      </a:r>
                      <a:endParaRPr lang="ru-RU" sz="105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балл</a:t>
                      </a:r>
                      <a:endParaRPr lang="ru-RU" sz="105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выпускников, сдававших ЕГЭ</a:t>
                      </a:r>
                      <a:endParaRPr lang="ru-RU" sz="105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 преодолевших порог (успев.)</a:t>
                      </a:r>
                      <a:endParaRPr lang="ru-RU" sz="105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балл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  <a:tr h="23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Общество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66,7%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46,81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57,9%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" algn="l"/>
                        </a:tabLs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44,86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  <a:tr h="220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Физика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92,%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85,7%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48,55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83,1%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43,71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  <a:tr h="220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История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90,5%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86,5%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41,68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86,1%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49,5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  <a:tr h="422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Информатика  и ИКТ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75,0%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89,3%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49,30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86,2%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53,67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  <a:tr h="220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Биология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70,2%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70,6%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44,55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59,5%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  <a:tr h="220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Химия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74,2%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95,5%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54,71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90,9%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57,67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  <a:tr h="220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Литература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81,8%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47,50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53,6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  <a:tr h="220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География 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47,50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  <a:tr h="201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Англ. яз.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59,07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57,25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  <a:tr h="220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Немецкий яз.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51,00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9" marR="661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00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/>
          <p:nvPr/>
        </p:nvSpPr>
        <p:spPr>
          <a:xfrm>
            <a:off x="173228" y="195486"/>
            <a:ext cx="4470780" cy="136735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3200" b="1" dirty="0" smtClean="0">
                <a:solidFill>
                  <a:srgbClr val="5F7492"/>
                </a:solidFill>
                <a:latin typeface="Arial"/>
                <a:cs typeface="Arial"/>
              </a:rPr>
              <a:t>РЕЗУ</a:t>
            </a:r>
            <a:r>
              <a:rPr lang="ru-RU" sz="3200" b="1" spc="-10" dirty="0" smtClean="0">
                <a:solidFill>
                  <a:srgbClr val="5F7492"/>
                </a:solidFill>
                <a:latin typeface="Arial"/>
                <a:cs typeface="Arial"/>
              </a:rPr>
              <a:t>Л</a:t>
            </a:r>
            <a:r>
              <a:rPr lang="ru-RU"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ЬТАТЫ ЕГЭ</a:t>
            </a:r>
            <a:endParaRPr lang="ru-RU" sz="3200" dirty="0">
              <a:latin typeface="Arial"/>
              <a:cs typeface="Arial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338918"/>
              </p:ext>
            </p:extLst>
          </p:nvPr>
        </p:nvGraphicFramePr>
        <p:xfrm>
          <a:off x="1403648" y="699543"/>
          <a:ext cx="7560839" cy="4248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3657"/>
                <a:gridCol w="1723657"/>
                <a:gridCol w="1366615"/>
                <a:gridCol w="1373455"/>
                <a:gridCol w="1373455"/>
              </a:tblGrid>
              <a:tr h="493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ФИО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Балл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Образовательное учреждение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  <a:tr h="543389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Русский язык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Комарова Екатерина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98 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гимназия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Ткаченко И. В.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Николаев Сергей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96 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гимназия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Ткаченко И. В.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Крайнева Анна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94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гимназия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Ткаченко И. В.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Тен Алина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94 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гимназия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Ткаченко И. В.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Чичканов Сергей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94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гимназия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Ткаченко И. В.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3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Дмитрикова Анастасия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94 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СОШ №5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Мальцева Т.А.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3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Англ.яз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Комарова Екатерина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81 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гимназия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Урлауб М.А.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4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Химия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Пахомов Игорь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СОШ № 7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Сухарева О.В.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Мураева Ксения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гимназия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Горбунова О.М.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3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География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Паткин Алексей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СОШ № 3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Боровикова Л.А.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3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/>
          <p:nvPr/>
        </p:nvSpPr>
        <p:spPr>
          <a:xfrm>
            <a:off x="173228" y="195486"/>
            <a:ext cx="4470780" cy="136735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3200" b="1" dirty="0" smtClean="0">
                <a:solidFill>
                  <a:srgbClr val="5F7492"/>
                </a:solidFill>
                <a:latin typeface="Arial"/>
                <a:cs typeface="Arial"/>
              </a:rPr>
              <a:t>РЕЗУ</a:t>
            </a:r>
            <a:r>
              <a:rPr lang="ru-RU" sz="3200" b="1" spc="-10" dirty="0" smtClean="0">
                <a:solidFill>
                  <a:srgbClr val="5F7492"/>
                </a:solidFill>
                <a:latin typeface="Arial"/>
                <a:cs typeface="Arial"/>
              </a:rPr>
              <a:t>Л</a:t>
            </a:r>
            <a:r>
              <a:rPr lang="ru-RU"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ЬТАТЫ ЕГЭ</a:t>
            </a:r>
            <a:endParaRPr lang="ru-RU" sz="3200" dirty="0">
              <a:latin typeface="Arial"/>
              <a:cs typeface="Arial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588730"/>
              </p:ext>
            </p:extLst>
          </p:nvPr>
        </p:nvGraphicFramePr>
        <p:xfrm>
          <a:off x="1423542" y="771550"/>
          <a:ext cx="7704856" cy="4254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490"/>
                <a:gridCol w="1756490"/>
                <a:gridCol w="1392646"/>
                <a:gridCol w="1399615"/>
                <a:gridCol w="1399615"/>
              </a:tblGrid>
              <a:tr h="362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ФИО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Балл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Образовательное учреждение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  <a:tr h="362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Обществознание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Скуматова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Дарья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гимназия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смена учителей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49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 П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Анчутин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Роман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СОШ № 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Войнова И.Д.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4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Исаков Даниил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СОШ № 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Морозова Т.К.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Поздеев Денис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гимназия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Степанюк М.Ю.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Миловидов Святослав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СОШ № 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Войнова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И.Д.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29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ИКТ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Миловидов Святослав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СОШ № 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Гордина Н.Г.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Анчутин Роман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СОШ № 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Чемезова А.Н.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2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Биология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Тен Алина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гимназия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Артамонова Л.А.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29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Физика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Николаев Сергей</a:t>
                      </a:r>
                      <a:endParaRPr lang="ru-RU" sz="12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</a:t>
                      </a:r>
                      <a:endParaRPr lang="ru-RU" sz="1200" b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гимназия</a:t>
                      </a:r>
                      <a:endParaRPr lang="ru-RU" sz="12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Дмитриева И.В.</a:t>
                      </a:r>
                      <a:endParaRPr lang="ru-RU" sz="12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Коржаневский Константин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гимназия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Дмитриева И.В.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История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Савина Юлия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СОШ № 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Скроденис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В.В.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Литература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Кулинич Елизавета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СОШ № 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Мальцева Т.А.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740" marR="66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9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9713" y="680993"/>
            <a:ext cx="4572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Николаев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Сергей </a:t>
            </a:r>
            <a:r>
              <a:rPr lang="ru-RU" dirty="0">
                <a:latin typeface="Arial" pitchFamily="34" charset="0"/>
                <a:cs typeface="Arial" pitchFamily="34" charset="0"/>
              </a:rPr>
              <a:t>(274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балла)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Тен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Алина</a:t>
            </a:r>
            <a:r>
              <a:rPr lang="ru-RU" dirty="0">
                <a:latin typeface="Arial" pitchFamily="34" charset="0"/>
                <a:cs typeface="Arial" pitchFamily="34" charset="0"/>
              </a:rPr>
              <a:t> (264 балла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Комарова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Екатерина </a:t>
            </a:r>
            <a:r>
              <a:rPr lang="ru-RU" dirty="0">
                <a:latin typeface="Arial" pitchFamily="34" charset="0"/>
                <a:cs typeface="Arial" pitchFamily="34" charset="0"/>
              </a:rPr>
              <a:t>(262 балла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9"/>
          <p:cNvSpPr/>
          <p:nvPr/>
        </p:nvSpPr>
        <p:spPr>
          <a:xfrm>
            <a:off x="3102217" y="774069"/>
            <a:ext cx="1003211" cy="864831"/>
          </a:xfrm>
          <a:custGeom>
            <a:avLst/>
            <a:gdLst/>
            <a:ahLst/>
            <a:cxnLst/>
            <a:rect l="l" t="t" r="r" b="b"/>
            <a:pathLst>
              <a:path w="1003211" h="864831">
                <a:moveTo>
                  <a:pt x="759675" y="0"/>
                </a:moveTo>
                <a:lnTo>
                  <a:pt x="243535" y="0"/>
                </a:lnTo>
                <a:lnTo>
                  <a:pt x="0" y="432435"/>
                </a:lnTo>
                <a:lnTo>
                  <a:pt x="243535" y="864831"/>
                </a:lnTo>
                <a:lnTo>
                  <a:pt x="759675" y="864831"/>
                </a:lnTo>
                <a:lnTo>
                  <a:pt x="1003211" y="432435"/>
                </a:lnTo>
                <a:lnTo>
                  <a:pt x="759675" y="0"/>
                </a:lnTo>
                <a:close/>
              </a:path>
            </a:pathLst>
          </a:custGeom>
          <a:solidFill>
            <a:srgbClr val="00CC9C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4" name="object 10"/>
          <p:cNvSpPr/>
          <p:nvPr/>
        </p:nvSpPr>
        <p:spPr>
          <a:xfrm>
            <a:off x="3184158" y="844681"/>
            <a:ext cx="839343" cy="723519"/>
          </a:xfrm>
          <a:custGeom>
            <a:avLst/>
            <a:gdLst/>
            <a:ahLst/>
            <a:cxnLst/>
            <a:rect l="l" t="t" r="r" b="b"/>
            <a:pathLst>
              <a:path w="839343" h="723519">
                <a:moveTo>
                  <a:pt x="0" y="361823"/>
                </a:moveTo>
                <a:lnTo>
                  <a:pt x="203758" y="0"/>
                </a:lnTo>
                <a:lnTo>
                  <a:pt x="635584" y="0"/>
                </a:lnTo>
                <a:lnTo>
                  <a:pt x="839343" y="361823"/>
                </a:lnTo>
                <a:lnTo>
                  <a:pt x="635584" y="723519"/>
                </a:lnTo>
                <a:lnTo>
                  <a:pt x="203758" y="723519"/>
                </a:lnTo>
                <a:lnTo>
                  <a:pt x="0" y="361823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228" y="195486"/>
            <a:ext cx="4470780" cy="136735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3200" b="1" dirty="0" smtClean="0">
                <a:solidFill>
                  <a:srgbClr val="5F7492"/>
                </a:solidFill>
                <a:latin typeface="Arial"/>
                <a:cs typeface="Arial"/>
              </a:rPr>
              <a:t>РЕЗУ</a:t>
            </a:r>
            <a:r>
              <a:rPr lang="ru-RU" sz="3200" b="1" spc="-10" dirty="0" smtClean="0">
                <a:solidFill>
                  <a:srgbClr val="5F7492"/>
                </a:solidFill>
                <a:latin typeface="Arial"/>
                <a:cs typeface="Arial"/>
              </a:rPr>
              <a:t>Л</a:t>
            </a:r>
            <a:r>
              <a:rPr lang="ru-RU"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ЬТАТЫ ЕГЭ</a:t>
            </a:r>
            <a:endParaRPr lang="ru-RU" sz="3200" dirty="0">
              <a:latin typeface="Arial"/>
              <a:cs typeface="Arial"/>
            </a:endParaRPr>
          </a:p>
        </p:txBody>
      </p:sp>
      <p:sp>
        <p:nvSpPr>
          <p:cNvPr id="6" name="object 12"/>
          <p:cNvSpPr txBox="1"/>
          <p:nvPr/>
        </p:nvSpPr>
        <p:spPr>
          <a:xfrm>
            <a:off x="3424553" y="954913"/>
            <a:ext cx="441371" cy="4721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108710" algn="l"/>
              </a:tabLst>
            </a:pPr>
            <a:r>
              <a:rPr sz="3200" spc="-10" dirty="0" smtClean="0">
                <a:solidFill>
                  <a:schemeClr val="bg1"/>
                </a:solidFill>
                <a:latin typeface="Arial"/>
                <a:cs typeface="Arial"/>
              </a:rPr>
              <a:t>3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9937" y="1854189"/>
            <a:ext cx="1270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предмета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 rot="16200000">
            <a:off x="3727081" y="1289560"/>
            <a:ext cx="1305933" cy="274951"/>
          </a:xfrm>
          <a:custGeom>
            <a:avLst/>
            <a:gdLst/>
            <a:ahLst/>
            <a:cxnLst/>
            <a:rect l="l" t="t" r="r" b="b"/>
            <a:pathLst>
              <a:path w="4448412" h="274951">
                <a:moveTo>
                  <a:pt x="4448412" y="0"/>
                </a:moveTo>
                <a:lnTo>
                  <a:pt x="4442442" y="49356"/>
                </a:lnTo>
                <a:lnTo>
                  <a:pt x="4425945" y="91356"/>
                </a:lnTo>
                <a:lnTo>
                  <a:pt x="4401037" y="122918"/>
                </a:lnTo>
                <a:lnTo>
                  <a:pt x="4358404" y="143438"/>
                </a:lnTo>
                <a:lnTo>
                  <a:pt x="1693020" y="144018"/>
                </a:lnTo>
                <a:lnTo>
                  <a:pt x="1681267" y="145020"/>
                </a:lnTo>
                <a:lnTo>
                  <a:pt x="1639114" y="167186"/>
                </a:lnTo>
                <a:lnTo>
                  <a:pt x="1614787" y="199681"/>
                </a:lnTo>
                <a:lnTo>
                  <a:pt x="1599046" y="242360"/>
                </a:lnTo>
                <a:lnTo>
                  <a:pt x="1594363" y="274951"/>
                </a:lnTo>
                <a:lnTo>
                  <a:pt x="1593498" y="259617"/>
                </a:lnTo>
                <a:lnTo>
                  <a:pt x="1582394" y="215757"/>
                </a:lnTo>
                <a:lnTo>
                  <a:pt x="1560480" y="178751"/>
                </a:lnTo>
                <a:lnTo>
                  <a:pt x="1530271" y="153279"/>
                </a:lnTo>
                <a:lnTo>
                  <a:pt x="98535" y="144018"/>
                </a:lnTo>
                <a:lnTo>
                  <a:pt x="86803" y="143014"/>
                </a:lnTo>
                <a:lnTo>
                  <a:pt x="44704" y="120831"/>
                </a:lnTo>
                <a:lnTo>
                  <a:pt x="20397" y="88313"/>
                </a:lnTo>
                <a:lnTo>
                  <a:pt x="4671" y="45605"/>
                </a:lnTo>
                <a:lnTo>
                  <a:pt x="1702" y="29637"/>
                </a:lnTo>
                <a:lnTo>
                  <a:pt x="0" y="12994"/>
                </a:lnTo>
              </a:path>
            </a:pathLst>
          </a:custGeom>
          <a:ln w="28575">
            <a:solidFill>
              <a:srgbClr val="5F74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Прямоугольник 8"/>
          <p:cNvSpPr/>
          <p:nvPr/>
        </p:nvSpPr>
        <p:spPr>
          <a:xfrm>
            <a:off x="213905" y="3525160"/>
            <a:ext cx="37912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выпускников получили </a:t>
            </a:r>
            <a:r>
              <a:rPr lang="ru-RU" dirty="0">
                <a:latin typeface="Arial" pitchFamily="34" charset="0"/>
                <a:cs typeface="Arial" pitchFamily="34" charset="0"/>
              </a:rPr>
              <a:t>почетный знак Иркутской области «Золотая медаль «За высокие достижения в обучении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D:\рабочие документы архив\Работа с обучающимися\Работа с обучающимися 2018-2019\День выпускника\губ бал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491" r="2534" b="5821"/>
          <a:stretch/>
        </p:blipFill>
        <p:spPr bwMode="auto">
          <a:xfrm>
            <a:off x="4454751" y="2293010"/>
            <a:ext cx="4707603" cy="285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ject 17"/>
          <p:cNvSpPr/>
          <p:nvPr/>
        </p:nvSpPr>
        <p:spPr>
          <a:xfrm rot="5400000">
            <a:off x="1742949" y="2445751"/>
            <a:ext cx="830199" cy="76136"/>
          </a:xfrm>
          <a:custGeom>
            <a:avLst/>
            <a:gdLst/>
            <a:ahLst/>
            <a:cxnLst/>
            <a:rect l="l" t="t" r="r" b="b"/>
            <a:pathLst>
              <a:path w="830199" h="76136">
                <a:moveTo>
                  <a:pt x="38100" y="0"/>
                </a:moveTo>
                <a:lnTo>
                  <a:pt x="0" y="38036"/>
                </a:lnTo>
                <a:lnTo>
                  <a:pt x="38100" y="76136"/>
                </a:lnTo>
                <a:lnTo>
                  <a:pt x="69850" y="44386"/>
                </a:lnTo>
                <a:lnTo>
                  <a:pt x="38100" y="44386"/>
                </a:lnTo>
                <a:lnTo>
                  <a:pt x="38100" y="31686"/>
                </a:lnTo>
                <a:lnTo>
                  <a:pt x="69839" y="31686"/>
                </a:lnTo>
                <a:lnTo>
                  <a:pt x="38100" y="0"/>
                </a:lnTo>
                <a:close/>
              </a:path>
              <a:path w="830199" h="76136">
                <a:moveTo>
                  <a:pt x="753999" y="0"/>
                </a:moveTo>
                <a:lnTo>
                  <a:pt x="753999" y="76136"/>
                </a:lnTo>
                <a:lnTo>
                  <a:pt x="817499" y="44386"/>
                </a:lnTo>
                <a:lnTo>
                  <a:pt x="766699" y="44386"/>
                </a:lnTo>
                <a:lnTo>
                  <a:pt x="766699" y="31686"/>
                </a:lnTo>
                <a:lnTo>
                  <a:pt x="817477" y="31686"/>
                </a:lnTo>
                <a:lnTo>
                  <a:pt x="753999" y="0"/>
                </a:lnTo>
                <a:close/>
              </a:path>
              <a:path w="830199" h="76136">
                <a:moveTo>
                  <a:pt x="69839" y="31686"/>
                </a:moveTo>
                <a:lnTo>
                  <a:pt x="38100" y="31686"/>
                </a:lnTo>
                <a:lnTo>
                  <a:pt x="38100" y="44386"/>
                </a:lnTo>
                <a:lnTo>
                  <a:pt x="69850" y="44386"/>
                </a:lnTo>
                <a:lnTo>
                  <a:pt x="76200" y="38036"/>
                </a:lnTo>
                <a:lnTo>
                  <a:pt x="69839" y="31686"/>
                </a:lnTo>
                <a:close/>
              </a:path>
              <a:path w="830199" h="76136">
                <a:moveTo>
                  <a:pt x="753999" y="31686"/>
                </a:moveTo>
                <a:lnTo>
                  <a:pt x="69839" y="31686"/>
                </a:lnTo>
                <a:lnTo>
                  <a:pt x="76200" y="38036"/>
                </a:lnTo>
                <a:lnTo>
                  <a:pt x="69850" y="44386"/>
                </a:lnTo>
                <a:lnTo>
                  <a:pt x="753999" y="44386"/>
                </a:lnTo>
                <a:lnTo>
                  <a:pt x="753999" y="31686"/>
                </a:lnTo>
                <a:close/>
              </a:path>
              <a:path w="830199" h="76136">
                <a:moveTo>
                  <a:pt x="817477" y="31686"/>
                </a:moveTo>
                <a:lnTo>
                  <a:pt x="766699" y="31686"/>
                </a:lnTo>
                <a:lnTo>
                  <a:pt x="766699" y="44386"/>
                </a:lnTo>
                <a:lnTo>
                  <a:pt x="817499" y="44386"/>
                </a:lnTo>
                <a:lnTo>
                  <a:pt x="830199" y="38036"/>
                </a:lnTo>
                <a:lnTo>
                  <a:pt x="817477" y="3168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4572000" y="2427734"/>
            <a:ext cx="4493488" cy="2592064"/>
          </a:xfrm>
          <a:custGeom>
            <a:avLst/>
            <a:gdLst/>
            <a:ahLst/>
            <a:cxnLst/>
            <a:rect l="l" t="t" r="r" b="b"/>
            <a:pathLst>
              <a:path w="8964041" h="2160016">
                <a:moveTo>
                  <a:pt x="0" y="2160016"/>
                </a:moveTo>
                <a:lnTo>
                  <a:pt x="8964041" y="2160016"/>
                </a:lnTo>
                <a:lnTo>
                  <a:pt x="8964041" y="0"/>
                </a:lnTo>
                <a:lnTo>
                  <a:pt x="0" y="0"/>
                </a:lnTo>
                <a:lnTo>
                  <a:pt x="0" y="216001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7"/>
          <p:cNvSpPr/>
          <p:nvPr/>
        </p:nvSpPr>
        <p:spPr>
          <a:xfrm>
            <a:off x="9018349" y="3291830"/>
            <a:ext cx="144005" cy="971994"/>
          </a:xfrm>
          <a:custGeom>
            <a:avLst/>
            <a:gdLst/>
            <a:ahLst/>
            <a:cxnLst/>
            <a:rect l="l" t="t" r="r" b="b"/>
            <a:pathLst>
              <a:path w="144005" h="971994">
                <a:moveTo>
                  <a:pt x="0" y="971994"/>
                </a:moveTo>
                <a:lnTo>
                  <a:pt x="144005" y="971994"/>
                </a:lnTo>
                <a:lnTo>
                  <a:pt x="144005" y="0"/>
                </a:lnTo>
                <a:lnTo>
                  <a:pt x="0" y="0"/>
                </a:lnTo>
                <a:lnTo>
                  <a:pt x="0" y="97199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232136" y="1910570"/>
            <a:ext cx="1003172" cy="864831"/>
          </a:xfrm>
          <a:custGeom>
            <a:avLst/>
            <a:gdLst/>
            <a:ahLst/>
            <a:cxnLst/>
            <a:rect l="l" t="t" r="r" b="b"/>
            <a:pathLst>
              <a:path w="1003172" h="864831">
                <a:moveTo>
                  <a:pt x="759713" y="0"/>
                </a:moveTo>
                <a:lnTo>
                  <a:pt x="243585" y="0"/>
                </a:lnTo>
                <a:lnTo>
                  <a:pt x="0" y="432435"/>
                </a:lnTo>
                <a:lnTo>
                  <a:pt x="243585" y="864831"/>
                </a:lnTo>
                <a:lnTo>
                  <a:pt x="759713" y="864831"/>
                </a:lnTo>
                <a:lnTo>
                  <a:pt x="1003172" y="432435"/>
                </a:lnTo>
                <a:lnTo>
                  <a:pt x="759713" y="0"/>
                </a:lnTo>
                <a:close/>
              </a:path>
            </a:pathLst>
          </a:custGeom>
          <a:solidFill>
            <a:srgbClr val="5F7492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15" name="object 13"/>
          <p:cNvSpPr/>
          <p:nvPr/>
        </p:nvSpPr>
        <p:spPr>
          <a:xfrm>
            <a:off x="314050" y="1981182"/>
            <a:ext cx="839343" cy="723519"/>
          </a:xfrm>
          <a:custGeom>
            <a:avLst/>
            <a:gdLst/>
            <a:ahLst/>
            <a:cxnLst/>
            <a:rect l="l" t="t" r="r" b="b"/>
            <a:pathLst>
              <a:path w="839343" h="723519">
                <a:moveTo>
                  <a:pt x="0" y="361823"/>
                </a:moveTo>
                <a:lnTo>
                  <a:pt x="203835" y="0"/>
                </a:lnTo>
                <a:lnTo>
                  <a:pt x="635635" y="0"/>
                </a:lnTo>
                <a:lnTo>
                  <a:pt x="839343" y="361823"/>
                </a:lnTo>
                <a:lnTo>
                  <a:pt x="635635" y="723519"/>
                </a:lnTo>
                <a:lnTo>
                  <a:pt x="203835" y="723519"/>
                </a:lnTo>
                <a:lnTo>
                  <a:pt x="0" y="361823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1630112" y="1191323"/>
            <a:ext cx="1003172" cy="864831"/>
          </a:xfrm>
          <a:custGeom>
            <a:avLst/>
            <a:gdLst/>
            <a:ahLst/>
            <a:cxnLst/>
            <a:rect l="l" t="t" r="r" b="b"/>
            <a:pathLst>
              <a:path w="1003172" h="864831">
                <a:moveTo>
                  <a:pt x="759713" y="0"/>
                </a:moveTo>
                <a:lnTo>
                  <a:pt x="243585" y="0"/>
                </a:lnTo>
                <a:lnTo>
                  <a:pt x="0" y="432435"/>
                </a:lnTo>
                <a:lnTo>
                  <a:pt x="243585" y="864831"/>
                </a:lnTo>
                <a:lnTo>
                  <a:pt x="759713" y="864831"/>
                </a:lnTo>
                <a:lnTo>
                  <a:pt x="1003172" y="432435"/>
                </a:lnTo>
                <a:lnTo>
                  <a:pt x="759713" y="0"/>
                </a:lnTo>
                <a:close/>
              </a:path>
            </a:pathLst>
          </a:custGeom>
          <a:solidFill>
            <a:srgbClr val="5F7492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17" name="object 13"/>
          <p:cNvSpPr/>
          <p:nvPr/>
        </p:nvSpPr>
        <p:spPr>
          <a:xfrm>
            <a:off x="1712026" y="1261935"/>
            <a:ext cx="839343" cy="723519"/>
          </a:xfrm>
          <a:custGeom>
            <a:avLst/>
            <a:gdLst/>
            <a:ahLst/>
            <a:cxnLst/>
            <a:rect l="l" t="t" r="r" b="b"/>
            <a:pathLst>
              <a:path w="839343" h="723519">
                <a:moveTo>
                  <a:pt x="0" y="361823"/>
                </a:moveTo>
                <a:lnTo>
                  <a:pt x="203835" y="0"/>
                </a:lnTo>
                <a:lnTo>
                  <a:pt x="635635" y="0"/>
                </a:lnTo>
                <a:lnTo>
                  <a:pt x="839343" y="361823"/>
                </a:lnTo>
                <a:lnTo>
                  <a:pt x="635635" y="723519"/>
                </a:lnTo>
                <a:lnTo>
                  <a:pt x="203835" y="723519"/>
                </a:lnTo>
                <a:lnTo>
                  <a:pt x="0" y="361823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18" name="object 12"/>
          <p:cNvSpPr txBox="1"/>
          <p:nvPr/>
        </p:nvSpPr>
        <p:spPr>
          <a:xfrm>
            <a:off x="569720" y="2113462"/>
            <a:ext cx="441371" cy="4721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108710" algn="l"/>
              </a:tabLst>
            </a:pPr>
            <a:r>
              <a:rPr lang="ru-RU" sz="3200" spc="-1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2"/>
          <p:cNvSpPr txBox="1"/>
          <p:nvPr/>
        </p:nvSpPr>
        <p:spPr>
          <a:xfrm>
            <a:off x="1829983" y="1387633"/>
            <a:ext cx="567043" cy="4721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108710" algn="l"/>
              </a:tabLst>
            </a:pPr>
            <a:r>
              <a:rPr lang="ru-RU" sz="3200" spc="-10" dirty="0" smtClean="0">
                <a:solidFill>
                  <a:schemeClr val="bg1"/>
                </a:solidFill>
                <a:latin typeface="Arial"/>
                <a:cs typeface="Arial"/>
              </a:rPr>
              <a:t>10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71760" y="2854497"/>
            <a:ext cx="32457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выпускников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получили аттестаты особого образца с вручением медали </a:t>
            </a:r>
          </a:p>
        </p:txBody>
      </p:sp>
      <p:sp>
        <p:nvSpPr>
          <p:cNvPr id="48" name="object 17"/>
          <p:cNvSpPr/>
          <p:nvPr/>
        </p:nvSpPr>
        <p:spPr>
          <a:xfrm rot="5400000">
            <a:off x="327729" y="3218522"/>
            <a:ext cx="830199" cy="76136"/>
          </a:xfrm>
          <a:custGeom>
            <a:avLst/>
            <a:gdLst/>
            <a:ahLst/>
            <a:cxnLst/>
            <a:rect l="l" t="t" r="r" b="b"/>
            <a:pathLst>
              <a:path w="830199" h="76136">
                <a:moveTo>
                  <a:pt x="38100" y="0"/>
                </a:moveTo>
                <a:lnTo>
                  <a:pt x="0" y="38036"/>
                </a:lnTo>
                <a:lnTo>
                  <a:pt x="38100" y="76136"/>
                </a:lnTo>
                <a:lnTo>
                  <a:pt x="69850" y="44386"/>
                </a:lnTo>
                <a:lnTo>
                  <a:pt x="38100" y="44386"/>
                </a:lnTo>
                <a:lnTo>
                  <a:pt x="38100" y="31686"/>
                </a:lnTo>
                <a:lnTo>
                  <a:pt x="69839" y="31686"/>
                </a:lnTo>
                <a:lnTo>
                  <a:pt x="38100" y="0"/>
                </a:lnTo>
                <a:close/>
              </a:path>
              <a:path w="830199" h="76136">
                <a:moveTo>
                  <a:pt x="753999" y="0"/>
                </a:moveTo>
                <a:lnTo>
                  <a:pt x="753999" y="76136"/>
                </a:lnTo>
                <a:lnTo>
                  <a:pt x="817499" y="44386"/>
                </a:lnTo>
                <a:lnTo>
                  <a:pt x="766699" y="44386"/>
                </a:lnTo>
                <a:lnTo>
                  <a:pt x="766699" y="31686"/>
                </a:lnTo>
                <a:lnTo>
                  <a:pt x="817477" y="31686"/>
                </a:lnTo>
                <a:lnTo>
                  <a:pt x="753999" y="0"/>
                </a:lnTo>
                <a:close/>
              </a:path>
              <a:path w="830199" h="76136">
                <a:moveTo>
                  <a:pt x="69839" y="31686"/>
                </a:moveTo>
                <a:lnTo>
                  <a:pt x="38100" y="31686"/>
                </a:lnTo>
                <a:lnTo>
                  <a:pt x="38100" y="44386"/>
                </a:lnTo>
                <a:lnTo>
                  <a:pt x="69850" y="44386"/>
                </a:lnTo>
                <a:lnTo>
                  <a:pt x="76200" y="38036"/>
                </a:lnTo>
                <a:lnTo>
                  <a:pt x="69839" y="31686"/>
                </a:lnTo>
                <a:close/>
              </a:path>
              <a:path w="830199" h="76136">
                <a:moveTo>
                  <a:pt x="753999" y="31686"/>
                </a:moveTo>
                <a:lnTo>
                  <a:pt x="69839" y="31686"/>
                </a:lnTo>
                <a:lnTo>
                  <a:pt x="76200" y="38036"/>
                </a:lnTo>
                <a:lnTo>
                  <a:pt x="69850" y="44386"/>
                </a:lnTo>
                <a:lnTo>
                  <a:pt x="753999" y="44386"/>
                </a:lnTo>
                <a:lnTo>
                  <a:pt x="753999" y="31686"/>
                </a:lnTo>
                <a:close/>
              </a:path>
              <a:path w="830199" h="76136">
                <a:moveTo>
                  <a:pt x="817477" y="31686"/>
                </a:moveTo>
                <a:lnTo>
                  <a:pt x="766699" y="31686"/>
                </a:lnTo>
                <a:lnTo>
                  <a:pt x="766699" y="44386"/>
                </a:lnTo>
                <a:lnTo>
                  <a:pt x="817499" y="44386"/>
                </a:lnTo>
                <a:lnTo>
                  <a:pt x="830199" y="38036"/>
                </a:lnTo>
                <a:lnTo>
                  <a:pt x="817477" y="3168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0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55526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3.1. </a:t>
            </a:r>
            <a:r>
              <a:rPr lang="ru-RU" sz="1600" b="1" dirty="0"/>
              <a:t>ВСОКО как механизм управления качеством образования</a:t>
            </a:r>
            <a:r>
              <a:rPr lang="ru-RU" sz="1600" dirty="0"/>
              <a:t>:</a:t>
            </a:r>
          </a:p>
          <a:p>
            <a:r>
              <a:rPr lang="ru-RU" sz="1600" dirty="0"/>
              <a:t>3.1.1. Развивающее оценивание качества образовательной деятельности в дошкольном учреждении (заведующий МДОУ № 27 Е.В. Колодкина);</a:t>
            </a:r>
          </a:p>
          <a:p>
            <a:r>
              <a:rPr lang="ru-RU" sz="1600" dirty="0"/>
              <a:t>3.1.2. Система оценки достижения планируемых результатов освоения основной образовательной программы (заместитель директора по УВР МОУ «Гимназия им. В.А. Надькина» О.И. </a:t>
            </a:r>
            <a:r>
              <a:rPr lang="ru-RU" sz="1600" dirty="0" err="1"/>
              <a:t>Шайтанова</a:t>
            </a:r>
            <a:r>
              <a:rPr lang="ru-RU" sz="1600" dirty="0" smtClean="0"/>
              <a:t>).</a:t>
            </a:r>
          </a:p>
          <a:p>
            <a:endParaRPr lang="ru-RU" sz="1600" dirty="0"/>
          </a:p>
          <a:p>
            <a:r>
              <a:rPr lang="ru-RU" sz="1600" dirty="0"/>
              <a:t>3.2. </a:t>
            </a:r>
            <a:r>
              <a:rPr lang="ru-RU" sz="1600" b="1" dirty="0"/>
              <a:t>МСОКО как источник объективной и достоверной информации о качестве образовательных услуг</a:t>
            </a:r>
            <a:r>
              <a:rPr lang="ru-RU" sz="1600" dirty="0"/>
              <a:t>:</a:t>
            </a:r>
          </a:p>
          <a:p>
            <a:r>
              <a:rPr lang="ru-RU" sz="1600" dirty="0"/>
              <a:t>3.2.1. Оценка качества дошкольного образования (главный специалист УО Л.Л. Киселева);</a:t>
            </a:r>
          </a:p>
          <a:p>
            <a:r>
              <a:rPr lang="ru-RU" sz="1600" dirty="0"/>
              <a:t>3.2.2. Оценка качества образовательной деятельности (критерии прозрачность и объективность, информационная открытость ОО) (главный специалист УО А.В. Кузьменко);</a:t>
            </a:r>
          </a:p>
          <a:p>
            <a:r>
              <a:rPr lang="ru-RU" sz="1600" dirty="0"/>
              <a:t>3.2.3. Оценка образовательных результатов обучающихся (критерий результаты развития способностей обучающихся), оценка качества образовательной деятельности по критерию организации </a:t>
            </a:r>
            <a:r>
              <a:rPr lang="ru-RU" sz="1600" dirty="0" err="1"/>
              <a:t>профориентационной</a:t>
            </a:r>
            <a:r>
              <a:rPr lang="ru-RU" sz="1600" dirty="0"/>
              <a:t> деятельности (главный специалист УО Е.А. </a:t>
            </a:r>
            <a:r>
              <a:rPr lang="ru-RU" sz="1600" dirty="0" err="1"/>
              <a:t>Тюкавкина</a:t>
            </a:r>
            <a:r>
              <a:rPr lang="ru-RU" sz="1600" dirty="0"/>
              <a:t>).</a:t>
            </a:r>
          </a:p>
          <a:p>
            <a:r>
              <a:rPr lang="ru-RU" sz="1600" dirty="0"/>
              <a:t>3.2.4. Оценка образовательных результатов обучающихся. О результатах Государственной итоговой аттестации выпускников 2019 года общеобразовательных учреждений города (заместитель начальника УО И.А. </a:t>
            </a:r>
            <a:r>
              <a:rPr lang="ru-RU" sz="1600" dirty="0" err="1"/>
              <a:t>Кузюкова</a:t>
            </a:r>
            <a:r>
              <a:rPr lang="ru-RU" sz="1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03255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/>
          <p:nvPr/>
        </p:nvSpPr>
        <p:spPr>
          <a:xfrm>
            <a:off x="173228" y="195486"/>
            <a:ext cx="4470780" cy="5760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3200" b="1" dirty="0" smtClean="0">
                <a:solidFill>
                  <a:srgbClr val="5F7492"/>
                </a:solidFill>
                <a:latin typeface="Arial"/>
                <a:cs typeface="Arial"/>
              </a:rPr>
              <a:t>РЕЗУ</a:t>
            </a:r>
            <a:r>
              <a:rPr lang="ru-RU" sz="3200" b="1" spc="-10" dirty="0" smtClean="0">
                <a:solidFill>
                  <a:srgbClr val="5F7492"/>
                </a:solidFill>
                <a:latin typeface="Arial"/>
                <a:cs typeface="Arial"/>
              </a:rPr>
              <a:t>Л</a:t>
            </a:r>
            <a:r>
              <a:rPr lang="ru-RU"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ЬТАТЫ ЕГЭ</a:t>
            </a:r>
            <a:endParaRPr lang="ru-RU" sz="3200" dirty="0"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93963" y="762050"/>
            <a:ext cx="5050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ЭФФЕКТИВНОСТЬ СДАЧИ ЕГЭ В 2019 ГОДУ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717643"/>
              </p:ext>
            </p:extLst>
          </p:nvPr>
        </p:nvGraphicFramePr>
        <p:xfrm>
          <a:off x="323528" y="1419619"/>
          <a:ext cx="8496945" cy="3639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0727"/>
                <a:gridCol w="1267682"/>
                <a:gridCol w="1267682"/>
                <a:gridCol w="1162364"/>
                <a:gridCol w="958490"/>
              </a:tblGrid>
              <a:tr h="3760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Общеобразовательные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организации</a:t>
                      </a:r>
                      <a:endParaRPr lang="ru-RU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5F749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Коэффициент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эффективности</a:t>
                      </a:r>
                      <a:endParaRPr lang="ru-RU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5F74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2017 год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2018 год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2019 год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МОУ Гимназия им. В.А. Надькина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0,64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0,64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0,73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МОУ СОШ № 7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0,22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0,30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0,70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++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МОУ СОШ № 3</a:t>
                      </a:r>
                      <a:endParaRPr lang="ru-RU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0,64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0,58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0,55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МОУ СОШ № 5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0,56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0,50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0,50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МОУ СОШ № 2</a:t>
                      </a:r>
                      <a:endParaRPr lang="ru-RU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0,75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0,83 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0,45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МОУ СОШ № 6 </a:t>
                      </a:r>
                      <a:endParaRPr lang="ru-RU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0,44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0,33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0,43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МОУ СОШ № 4 им. Д.М. Перова</a:t>
                      </a:r>
                      <a:endParaRPr lang="ru-RU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0,55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0,67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0,30</a:t>
                      </a:r>
                      <a:endParaRPr lang="ru-RU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ru-RU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8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24026"/>
            <a:ext cx="9144000" cy="2345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8"/>
            <a:ext cx="1684020" cy="682078"/>
          </a:xfrm>
          <a:custGeom>
            <a:avLst/>
            <a:gdLst/>
            <a:ahLst/>
            <a:cxnLst/>
            <a:rect l="l" t="t" r="r" b="b"/>
            <a:pathLst>
              <a:path w="1684020" h="682078">
                <a:moveTo>
                  <a:pt x="0" y="682078"/>
                </a:moveTo>
                <a:lnTo>
                  <a:pt x="1684020" y="682078"/>
                </a:lnTo>
                <a:lnTo>
                  <a:pt x="1684020" y="0"/>
                </a:lnTo>
                <a:lnTo>
                  <a:pt x="0" y="0"/>
                </a:lnTo>
                <a:lnTo>
                  <a:pt x="0" y="6820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476138"/>
          </a:xfrm>
          <a:prstGeom prst="rect">
            <a:avLst/>
          </a:prstGeom>
        </p:spPr>
        <p:txBody>
          <a:bodyPr vert="horz" wrap="square" lIns="0" tIns="45719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r>
              <a:rPr sz="3200" b="1" dirty="0" smtClean="0">
                <a:solidFill>
                  <a:srgbClr val="5F7492"/>
                </a:solidFill>
                <a:latin typeface="Arial"/>
                <a:cs typeface="Arial"/>
              </a:rPr>
              <a:t>РЕЗУ</a:t>
            </a:r>
            <a:r>
              <a:rPr sz="3200" b="1" spc="-10" dirty="0" smtClean="0">
                <a:solidFill>
                  <a:srgbClr val="5F7492"/>
                </a:solidFill>
                <a:latin typeface="Arial"/>
                <a:cs typeface="Arial"/>
              </a:rPr>
              <a:t>Л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ЬТАТЫ</a:t>
            </a:r>
            <a:r>
              <a:rPr sz="3200" b="1" spc="-15" dirty="0" smtClean="0">
                <a:solidFill>
                  <a:srgbClr val="5F7492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ОГЭ</a:t>
            </a:r>
            <a:r>
              <a:rPr sz="3200" b="1" spc="-15" dirty="0" smtClean="0">
                <a:solidFill>
                  <a:srgbClr val="5F7492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ПО</a:t>
            </a:r>
            <a:r>
              <a:rPr sz="3200" b="1" spc="-10" dirty="0" smtClean="0">
                <a:solidFill>
                  <a:srgbClr val="5F7492"/>
                </a:solidFill>
                <a:latin typeface="Arial"/>
                <a:cs typeface="Arial"/>
              </a:rPr>
              <a:t> </a:t>
            </a:r>
            <a:r>
              <a:rPr lang="ru-RU"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МАТЕМАТИКЕ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974" y="816736"/>
            <a:ext cx="8964041" cy="2160016"/>
          </a:xfrm>
          <a:custGeom>
            <a:avLst/>
            <a:gdLst/>
            <a:ahLst/>
            <a:cxnLst/>
            <a:rect l="l" t="t" r="r" b="b"/>
            <a:pathLst>
              <a:path w="8964041" h="2160016">
                <a:moveTo>
                  <a:pt x="0" y="2160016"/>
                </a:moveTo>
                <a:lnTo>
                  <a:pt x="8964041" y="2160016"/>
                </a:lnTo>
                <a:lnTo>
                  <a:pt x="8964041" y="0"/>
                </a:lnTo>
                <a:lnTo>
                  <a:pt x="0" y="0"/>
                </a:lnTo>
                <a:lnTo>
                  <a:pt x="0" y="216001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552" y="1410779"/>
            <a:ext cx="144005" cy="971994"/>
          </a:xfrm>
          <a:custGeom>
            <a:avLst/>
            <a:gdLst/>
            <a:ahLst/>
            <a:cxnLst/>
            <a:rect l="l" t="t" r="r" b="b"/>
            <a:pathLst>
              <a:path w="144005" h="971994">
                <a:moveTo>
                  <a:pt x="0" y="971994"/>
                </a:moveTo>
                <a:lnTo>
                  <a:pt x="144005" y="971994"/>
                </a:lnTo>
                <a:lnTo>
                  <a:pt x="144005" y="0"/>
                </a:lnTo>
                <a:lnTo>
                  <a:pt x="0" y="0"/>
                </a:lnTo>
                <a:lnTo>
                  <a:pt x="0" y="97199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892031"/>
              </p:ext>
            </p:extLst>
          </p:nvPr>
        </p:nvGraphicFramePr>
        <p:xfrm>
          <a:off x="210578" y="3125851"/>
          <a:ext cx="8514573" cy="1950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9517"/>
                <a:gridCol w="1615058"/>
                <a:gridCol w="1662556"/>
                <a:gridCol w="1377442"/>
              </a:tblGrid>
              <a:tr h="396240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Arial"/>
                          <a:cs typeface="Arial"/>
                        </a:rPr>
                        <a:t>Математика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ГЭ)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ru-RU" sz="2000" spc="5" dirty="0" smtClean="0">
                          <a:latin typeface="Arial"/>
                          <a:cs typeface="Arial"/>
                        </a:rPr>
                        <a:t>7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20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ru-RU" sz="2000" spc="5" dirty="0" smtClean="0">
                          <a:latin typeface="Arial"/>
                          <a:cs typeface="Arial"/>
                        </a:rPr>
                        <a:t>8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20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045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ru-RU" sz="2000" spc="5" dirty="0" smtClean="0">
                          <a:latin typeface="Arial"/>
                          <a:cs typeface="Arial"/>
                        </a:rPr>
                        <a:t>9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20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4336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800" spc="5" dirty="0" smtClean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я </a:t>
                      </a:r>
                      <a:r>
                        <a:rPr sz="1800" spc="-25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частн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ков,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набр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вших</a:t>
                      </a:r>
                      <a:r>
                        <a:rPr sz="1800" spc="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ко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ичество</a:t>
                      </a:r>
                      <a:r>
                        <a:rPr sz="18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бал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ов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же ми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има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ьного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15,9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2765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4,4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ct val="100000"/>
                        </a:lnSpc>
                      </a:pPr>
                      <a:r>
                        <a:rPr sz="2400" dirty="0" smtClean="0">
                          <a:latin typeface="Arial"/>
                          <a:cs typeface="Arial"/>
                        </a:rPr>
                        <a:t>4,</a:t>
                      </a:r>
                      <a:r>
                        <a:rPr lang="ru-RU" sz="2400" dirty="0" smtClean="0">
                          <a:latin typeface="Arial"/>
                          <a:cs typeface="Arial"/>
                        </a:rPr>
                        <a:t>3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800" spc="5" dirty="0" smtClean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я </a:t>
                      </a:r>
                      <a:r>
                        <a:rPr sz="1800" spc="-25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частн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ков,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30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чивших</a:t>
                      </a:r>
                      <a:r>
                        <a:rPr sz="1800" spc="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«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» и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«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»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4180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47,1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7040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46,2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2400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ru-RU" sz="2400" dirty="0" smtClean="0">
                          <a:latin typeface="Arial"/>
                          <a:cs typeface="Arial"/>
                        </a:rPr>
                        <a:t>1,4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85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350" y="0"/>
            <a:ext cx="1696720" cy="6947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9427" y="108965"/>
            <a:ext cx="6649720" cy="984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smtClean="0">
                <a:solidFill>
                  <a:srgbClr val="5F7492"/>
                </a:solidFill>
                <a:latin typeface="Arial"/>
                <a:cs typeface="Arial"/>
              </a:rPr>
              <a:t>РЕЗУ</a:t>
            </a:r>
            <a:r>
              <a:rPr sz="3200" b="1" spc="-10" dirty="0" smtClean="0">
                <a:solidFill>
                  <a:srgbClr val="5F7492"/>
                </a:solidFill>
                <a:latin typeface="Arial"/>
                <a:cs typeface="Arial"/>
              </a:rPr>
              <a:t>Л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ЬТАТЫ</a:t>
            </a:r>
            <a:r>
              <a:rPr sz="3200" b="1" spc="-15" dirty="0" smtClean="0">
                <a:solidFill>
                  <a:srgbClr val="5F7492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ДИАГНОСТИКИ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b="1" dirty="0" smtClean="0">
                <a:solidFill>
                  <a:srgbClr val="5F7492"/>
                </a:solidFill>
                <a:latin typeface="Arial"/>
                <a:cs typeface="Arial"/>
              </a:rPr>
              <a:t>ЧИТАТЕ</a:t>
            </a:r>
            <a:r>
              <a:rPr sz="3200" b="1" spc="-15" dirty="0" smtClean="0">
                <a:solidFill>
                  <a:srgbClr val="5F7492"/>
                </a:solidFill>
                <a:latin typeface="Arial"/>
                <a:cs typeface="Arial"/>
              </a:rPr>
              <a:t>Л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ЬСКОЙ</a:t>
            </a:r>
            <a:r>
              <a:rPr sz="3200" b="1" spc="-50" dirty="0" smtClean="0">
                <a:solidFill>
                  <a:srgbClr val="5F7492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ГРА</a:t>
            </a:r>
            <a:r>
              <a:rPr sz="3200" b="1" spc="-20" dirty="0" smtClean="0">
                <a:solidFill>
                  <a:srgbClr val="5F7492"/>
                </a:solidFill>
                <a:latin typeface="Arial"/>
                <a:cs typeface="Arial"/>
              </a:rPr>
              <a:t>М</a:t>
            </a:r>
            <a:r>
              <a:rPr sz="3200" b="1" spc="0" dirty="0" smtClean="0">
                <a:solidFill>
                  <a:srgbClr val="5F7492"/>
                </a:solidFill>
                <a:latin typeface="Arial"/>
                <a:cs typeface="Arial"/>
              </a:rPr>
              <a:t>ОТНОСТИ</a:t>
            </a:r>
            <a:endParaRPr sz="32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243133"/>
              </p:ext>
            </p:extLst>
          </p:nvPr>
        </p:nvGraphicFramePr>
        <p:xfrm>
          <a:off x="344487" y="1234439"/>
          <a:ext cx="8434386" cy="37240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96576"/>
                <a:gridCol w="1579270"/>
                <a:gridCol w="1579270"/>
                <a:gridCol w="1579270"/>
              </a:tblGrid>
              <a:tr h="381635">
                <a:tc rowSpan="2">
                  <a:txBody>
                    <a:bodyPr/>
                    <a:lstStyle/>
                    <a:p>
                      <a:endParaRPr sz="36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2017 ГОД</a:t>
                      </a:r>
                      <a:endParaRPr sz="20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2000" spc="-1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2000" spc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sz="2000" spc="5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год</a:t>
                      </a:r>
                      <a:endParaRPr sz="20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2019 год</a:t>
                      </a:r>
                      <a:endParaRPr sz="20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</a:tr>
              <a:tr h="4578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402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4 к</a:t>
                      </a:r>
                      <a:r>
                        <a:rPr lang="ru-RU" sz="2000" spc="5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lang="ru-RU" sz="2000" spc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асс,</a:t>
                      </a:r>
                      <a:r>
                        <a:rPr lang="ru-RU" sz="2000" spc="-1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2000" spc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20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20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к</a:t>
                      </a:r>
                      <a:r>
                        <a:rPr sz="2000" spc="5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2000" spc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асс,</a:t>
                      </a:r>
                      <a:r>
                        <a:rPr sz="2000" spc="-1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20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F7492"/>
                    </a:solidFill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</a:pPr>
                      <a:r>
                        <a:rPr sz="20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6 к</a:t>
                      </a:r>
                      <a:r>
                        <a:rPr sz="2000" spc="5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2000" spc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асс,</a:t>
                      </a:r>
                      <a:r>
                        <a:rPr sz="2000" spc="-1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20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F7492"/>
                    </a:solidFill>
                  </a:tcPr>
                </a:tc>
              </a:tr>
              <a:tr h="54521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Пов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ы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шен</a:t>
                      </a:r>
                      <a:r>
                        <a:rPr sz="1800" spc="-5" dirty="0" smtClean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ый</a:t>
                      </a:r>
                      <a:r>
                        <a:rPr sz="1800" spc="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ровень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29,1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8,6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6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9735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Базов</a:t>
                      </a:r>
                      <a:r>
                        <a:rPr sz="1800" spc="5" dirty="0" smtClean="0">
                          <a:latin typeface="Arial"/>
                          <a:cs typeface="Arial"/>
                        </a:rPr>
                        <a:t>ы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й</a:t>
                      </a:r>
                      <a:r>
                        <a:rPr sz="1800" spc="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ровень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51,0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39,5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42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Пон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же</a:t>
                      </a:r>
                      <a:r>
                        <a:rPr sz="1800" spc="-10" dirty="0" smtClean="0">
                          <a:latin typeface="Arial"/>
                          <a:cs typeface="Arial"/>
                        </a:rPr>
                        <a:t>нн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ый</a:t>
                      </a:r>
                      <a:r>
                        <a:rPr sz="1800" spc="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 smtClean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рове</a:t>
                      </a:r>
                      <a:r>
                        <a:rPr sz="1800" spc="-5" dirty="0" smtClean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spc="0" dirty="0" smtClean="0">
                          <a:latin typeface="Arial"/>
                          <a:cs typeface="Arial"/>
                        </a:rPr>
                        <a:t>ь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14,4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35,4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3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6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07">
                <a:tc>
                  <a:txBody>
                    <a:bodyPr/>
                    <a:lstStyle/>
                    <a:p>
                      <a:pPr marL="88265" marR="1852930">
                        <a:lnSpc>
                          <a:spcPct val="100000"/>
                        </a:lnSpc>
                      </a:pPr>
                      <a:r>
                        <a:rPr lang="ru-RU" sz="1800" spc="-5" dirty="0" smtClean="0">
                          <a:latin typeface="Arial"/>
                          <a:cs typeface="Arial"/>
                        </a:rPr>
                        <a:t>Недостаточный уровень владения читательскими умениями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5,5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16,5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Arial"/>
                          <a:cs typeface="Arial"/>
                        </a:rPr>
                        <a:t>16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9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421953"/>
              </p:ext>
            </p:extLst>
          </p:nvPr>
        </p:nvGraphicFramePr>
        <p:xfrm>
          <a:off x="467544" y="411509"/>
          <a:ext cx="7776864" cy="3942439"/>
        </p:xfrm>
        <a:graphic>
          <a:graphicData uri="http://schemas.openxmlformats.org/drawingml/2006/table">
            <a:tbl>
              <a:tblPr/>
              <a:tblGrid>
                <a:gridCol w="3240360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</a:tblGrid>
              <a:tr h="4216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Критерии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Гимназия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СОШ2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СОШ3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СОШ4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СОШ5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СОШ6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СОШ7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Образовательные результаты обучающихся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276"/>
                    </a:solidFill>
                  </a:tcPr>
                </a:tc>
              </a:tr>
              <a:tr h="8854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1.1. Массовость достижения базовых результатов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854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1.2. Качество результатов образования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4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1.3. Результаты развития способностей обучающихся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9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881430"/>
              </p:ext>
            </p:extLst>
          </p:nvPr>
        </p:nvGraphicFramePr>
        <p:xfrm>
          <a:off x="323530" y="303499"/>
          <a:ext cx="7920878" cy="4681417"/>
        </p:xfrm>
        <a:graphic>
          <a:graphicData uri="http://schemas.openxmlformats.org/drawingml/2006/table">
            <a:tbl>
              <a:tblPr/>
              <a:tblGrid>
                <a:gridCol w="3300367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</a:tblGrid>
              <a:tr h="327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 образовательной деятельности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80,25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2.1. Объективность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2.2. Информационная открытость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2.3. Инновационная деятельность школы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2.4. Профилактическая работа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2.5. Формирование системы по социализации и самореализации учащихся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2.6. Здоровьесбережение в школе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2.7.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Профориентационная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деятельность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 образовательной среды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4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3.1. Кадровые условия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3.2. Информационная среда школы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3.3. Материально-техническая база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233,5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192,25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173,5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147,95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122,2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111,3</a:t>
                      </a:r>
                    </a:p>
                  </a:txBody>
                  <a:tcPr marL="9525" marR="9525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3413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510586"/>
              </p:ext>
            </p:extLst>
          </p:nvPr>
        </p:nvGraphicFramePr>
        <p:xfrm>
          <a:off x="395536" y="141480"/>
          <a:ext cx="7632848" cy="253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539464"/>
              </p:ext>
            </p:extLst>
          </p:nvPr>
        </p:nvGraphicFramePr>
        <p:xfrm>
          <a:off x="1835696" y="2787775"/>
          <a:ext cx="5688632" cy="2290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/>
                <a:gridCol w="2232248"/>
                <a:gridCol w="1728192"/>
              </a:tblGrid>
              <a:tr h="327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>
                          <a:effectLst/>
                        </a:rPr>
                        <a:t>1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>
                          <a:effectLst/>
                        </a:rPr>
                        <a:t>Гимназия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>
                          <a:effectLst/>
                        </a:rPr>
                        <a:t>233,5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7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2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>
                          <a:effectLst/>
                        </a:rPr>
                        <a:t>СОШ№2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>
                          <a:effectLst/>
                        </a:rPr>
                        <a:t>192,3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3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СОШ №4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173,5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4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СОШ №3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149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5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СОШ №5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148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6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СОШ №6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122,2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7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>
                          <a:effectLst/>
                        </a:rPr>
                        <a:t>СОШ №7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>
                          <a:effectLst/>
                        </a:rPr>
                        <a:t>111,3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низ 3"/>
          <p:cNvSpPr/>
          <p:nvPr/>
        </p:nvSpPr>
        <p:spPr>
          <a:xfrm flipV="1">
            <a:off x="683568" y="2895786"/>
            <a:ext cx="576064" cy="1944216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10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55526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/>
              <a:t>4. Анализ </a:t>
            </a:r>
            <a:r>
              <a:rPr lang="ru-RU" sz="1600" dirty="0"/>
              <a:t>результатов оценочных процедур обучающихся и учителей при проектировании шагов развития муниципальной системы образования, в том числе при формировании образовательного запроса на повышение квалификации педагогических работников (средствами работы ГППО):</a:t>
            </a:r>
          </a:p>
          <a:p>
            <a:r>
              <a:rPr lang="ru-RU" sz="1600" dirty="0"/>
              <a:t>4.1. городское предметное профессиональное объединение учителей русского языка и литературы (руководитель Бондарь Е.В., учитель русского языка МОУ Гимназия им. В.А. Надькина),  </a:t>
            </a:r>
          </a:p>
          <a:p>
            <a:r>
              <a:rPr lang="ru-RU" sz="1600" dirty="0"/>
              <a:t>4.2. городское предметное профессиональное объединение</a:t>
            </a:r>
            <a:r>
              <a:rPr lang="ru-RU" sz="1600" b="1" dirty="0"/>
              <a:t> </a:t>
            </a:r>
            <a:r>
              <a:rPr lang="ru-RU" sz="1600" dirty="0"/>
              <a:t>учителей математики (руководитель Лаптева О.Т., учитель математики МОУ СОШ №4 им. Д.М. Перова), </a:t>
            </a:r>
          </a:p>
          <a:p>
            <a:r>
              <a:rPr lang="ru-RU" sz="1600" dirty="0"/>
              <a:t>4.3. городское предметное профессиональное объединение педагогов-психологов (руководитель Рыжкова А.С., педагог-психолог МОУ «Гимназия им. В.А. Надькина») </a:t>
            </a:r>
          </a:p>
          <a:p>
            <a:pPr lvl="0"/>
            <a:r>
              <a:rPr lang="ru-RU" sz="1600" dirty="0"/>
              <a:t>Обсуждение проекта решения Коллегии управления образования. Утверждение </a:t>
            </a:r>
            <a:r>
              <a:rPr lang="ru-RU" sz="1600" b="1" dirty="0"/>
              <a:t>Плана действий («дорожная карта») </a:t>
            </a:r>
            <a:r>
              <a:rPr lang="ru-RU" sz="1600" dirty="0"/>
              <a:t>по повышению качества подготовки  выпускников  общеобразовательных учреждений города Саянска </a:t>
            </a:r>
            <a:r>
              <a:rPr lang="ru-RU" sz="1600" b="1" dirty="0"/>
              <a:t> </a:t>
            </a:r>
            <a:r>
              <a:rPr lang="ru-RU" sz="1600" dirty="0"/>
              <a:t>к государственной итоговой аттестации  2020 года. </a:t>
            </a:r>
          </a:p>
        </p:txBody>
      </p:sp>
    </p:spTree>
    <p:extLst>
      <p:ext uri="{BB962C8B-B14F-4D97-AF65-F5344CB8AC3E}">
        <p14:creationId xmlns:p14="http://schemas.microsoft.com/office/powerpoint/2010/main" val="36874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795711"/>
              </p:ext>
            </p:extLst>
          </p:nvPr>
        </p:nvGraphicFramePr>
        <p:xfrm>
          <a:off x="457199" y="681540"/>
          <a:ext cx="7859220" cy="3169124"/>
        </p:xfrm>
        <a:graphic>
          <a:graphicData uri="http://schemas.openxmlformats.org/drawingml/2006/table">
            <a:tbl>
              <a:tblPr/>
              <a:tblGrid>
                <a:gridCol w="2806863"/>
                <a:gridCol w="561373"/>
                <a:gridCol w="561373"/>
                <a:gridCol w="561373"/>
                <a:gridCol w="561373"/>
                <a:gridCol w="561373"/>
                <a:gridCol w="561373"/>
                <a:gridCol w="561373"/>
                <a:gridCol w="561373"/>
                <a:gridCol w="561373"/>
              </a:tblGrid>
              <a:tr h="3721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Критерии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 образовательной деятельности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30,75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</a:tr>
              <a:tr h="58902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Группа 1.1 Информационная открытость образовательной организации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9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Группа 1.2. Участие обучающихся в конкурсах, олимпиадах, спортивных и других массовых мероприятиях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5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Группа 1.3. Организация конкурсов, соревнований и других массовых мероприятий различных уровней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7504" y="93132"/>
            <a:ext cx="6896760" cy="338554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fontAlgn="b"/>
            <a:r>
              <a:rPr lang="ru-RU" sz="1600" dirty="0" smtClean="0">
                <a:solidFill>
                  <a:schemeClr val="bg1"/>
                </a:solidFill>
              </a:rPr>
              <a:t>КАЧЕСТВО ОБРАЗОВАТЕЛЬНОЙ ДЕЯТЕЛЬНОСТИ ДОШКОЛЬНЫХ УЧРЕЖДЕНИЙ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717944"/>
              </p:ext>
            </p:extLst>
          </p:nvPr>
        </p:nvGraphicFramePr>
        <p:xfrm>
          <a:off x="179512" y="431686"/>
          <a:ext cx="8208911" cy="4649705"/>
        </p:xfrm>
        <a:graphic>
          <a:graphicData uri="http://schemas.openxmlformats.org/drawingml/2006/table">
            <a:tbl>
              <a:tblPr/>
              <a:tblGrid>
                <a:gridCol w="2931752"/>
                <a:gridCol w="586351"/>
                <a:gridCol w="586351"/>
                <a:gridCol w="586351"/>
                <a:gridCol w="586351"/>
                <a:gridCol w="586351"/>
                <a:gridCol w="586351"/>
                <a:gridCol w="586351"/>
                <a:gridCol w="586351"/>
                <a:gridCol w="586351"/>
              </a:tblGrid>
              <a:tr h="372138">
                <a:tc>
                  <a:txBody>
                    <a:bodyPr/>
                    <a:lstStyle/>
                    <a:p>
                      <a:pPr algn="l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ДОУ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 образовательной среды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58,71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34,78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59,86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49,84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A7A"/>
                    </a:solidFill>
                  </a:tcPr>
                </a:tc>
              </a:tr>
              <a:tr h="3113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Группа 2.1. Кадровые условия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39,71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33,86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30,84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23,35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7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Группа 2.2 Материально-техническое и информационное обеспечение 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Группа 2.3 Условия для охраны и укрепления здоровья обучающихся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Группа 2.4. Возможности оказания психолого-педагогической, медицинской и социальной помощи обучающимся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Группа 2.5. Условия организации обучения и воспитания обучающихся с ОВЗ и инвалидов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Группа 2.6. Условия для поддержки и развития способностей и талантов обучающихся</a:t>
                      </a:r>
                    </a:p>
                  </a:txBody>
                  <a:tcPr marL="8504" marR="8504" marT="6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85,55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82,71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103,9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67,78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102,86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98,8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84,84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83,35</a:t>
                      </a:r>
                    </a:p>
                  </a:txBody>
                  <a:tcPr marL="8504" marR="8504" marT="6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4" y="93132"/>
            <a:ext cx="6118534" cy="338554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fontAlgn="b"/>
            <a:r>
              <a:rPr lang="ru-RU" sz="1600" dirty="0" smtClean="0">
                <a:solidFill>
                  <a:schemeClr val="bg1"/>
                </a:solidFill>
              </a:rPr>
              <a:t>КАЧЕСТВО ОБРАЗОВАТЕЛЬНОЙ СРЕДЫ ДОШКОЛЬНЫХ УЧРЕЖДЕНИЙ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2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095836"/>
              </p:ext>
            </p:extLst>
          </p:nvPr>
        </p:nvGraphicFramePr>
        <p:xfrm>
          <a:off x="5148064" y="483520"/>
          <a:ext cx="3096344" cy="426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6344"/>
              </a:tblGrid>
              <a:tr h="3978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</a:rPr>
                        <a:t>РЕЙТИНГ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978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 место - МДОУ 21 </a:t>
                      </a:r>
                      <a:r>
                        <a:rPr lang="ru-RU" sz="1400" b="1" u="none" strike="noStrike" dirty="0" smtClean="0">
                          <a:effectLst/>
                        </a:rPr>
                        <a:t>–</a:t>
                      </a:r>
                      <a:br>
                        <a:rPr lang="ru-RU" sz="1400" b="1" u="none" strike="noStrike" dirty="0" smtClean="0">
                          <a:effectLst/>
                        </a:rPr>
                      </a:br>
                      <a:r>
                        <a:rPr lang="ru-RU" sz="1400" b="1" u="none" strike="noStrike" dirty="0" smtClean="0">
                          <a:effectLst/>
                        </a:rPr>
                        <a:t>103,9 </a:t>
                      </a:r>
                      <a:r>
                        <a:rPr lang="ru-RU" sz="1400" b="1" u="none" strike="noStrike" dirty="0">
                          <a:effectLst/>
                        </a:rPr>
                        <a:t>баллов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978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2 место- МДОУ № 25 </a:t>
                      </a:r>
                      <a:r>
                        <a:rPr lang="ru-RU" sz="1400" b="0" u="none" strike="noStrike" dirty="0" smtClean="0">
                          <a:effectLst/>
                        </a:rPr>
                        <a:t>–</a:t>
                      </a:r>
                      <a:br>
                        <a:rPr lang="ru-RU" sz="1400" b="0" u="none" strike="noStrike" dirty="0" smtClean="0">
                          <a:effectLst/>
                        </a:rPr>
                      </a:br>
                      <a:r>
                        <a:rPr lang="ru-RU" sz="1400" b="0" u="none" strike="noStrike" dirty="0" smtClean="0">
                          <a:effectLst/>
                        </a:rPr>
                        <a:t>102,8 </a:t>
                      </a:r>
                      <a:r>
                        <a:rPr lang="ru-RU" sz="1400" b="0" u="none" strike="noStrike" dirty="0">
                          <a:effectLst/>
                        </a:rPr>
                        <a:t>баллов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978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3 место- МДОУ № </a:t>
                      </a:r>
                      <a:r>
                        <a:rPr lang="ru-RU" sz="1400" b="0" u="none" strike="noStrike" dirty="0" smtClean="0">
                          <a:effectLst/>
                        </a:rPr>
                        <a:t>27-</a:t>
                      </a:r>
                      <a:br>
                        <a:rPr lang="ru-RU" sz="1400" b="0" u="none" strike="noStrike" dirty="0" smtClean="0">
                          <a:effectLst/>
                        </a:rPr>
                      </a:br>
                      <a:r>
                        <a:rPr lang="ru-RU" sz="1400" b="0" u="none" strike="noStrike" dirty="0" smtClean="0">
                          <a:effectLst/>
                        </a:rPr>
                        <a:t>98,8 </a:t>
                      </a:r>
                      <a:r>
                        <a:rPr lang="ru-RU" sz="1400" b="0" u="none" strike="noStrike" dirty="0">
                          <a:effectLst/>
                        </a:rPr>
                        <a:t>баллов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978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</a:rPr>
                        <a:t>4 место - МДОУ № 10- 85,55балла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978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5 место - МДОУ № 35 </a:t>
                      </a:r>
                      <a:r>
                        <a:rPr lang="ru-RU" sz="1400" b="0" u="none" strike="noStrike" dirty="0" smtClean="0">
                          <a:effectLst/>
                        </a:rPr>
                        <a:t>–</a:t>
                      </a:r>
                      <a:br>
                        <a:rPr lang="ru-RU" sz="1400" b="0" u="none" strike="noStrike" dirty="0" smtClean="0">
                          <a:effectLst/>
                        </a:rPr>
                      </a:br>
                      <a:r>
                        <a:rPr lang="ru-RU" sz="1400" b="0" u="none" strike="noStrike" dirty="0" smtClean="0">
                          <a:effectLst/>
                        </a:rPr>
                        <a:t>84,84 </a:t>
                      </a:r>
                      <a:r>
                        <a:rPr lang="ru-RU" sz="1400" b="0" u="none" strike="noStrike" dirty="0">
                          <a:effectLst/>
                        </a:rPr>
                        <a:t>баллов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978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6 место - МДОУ № 22 </a:t>
                      </a:r>
                      <a:r>
                        <a:rPr lang="ru-RU" sz="1400" b="0" u="none" strike="noStrike" dirty="0" smtClean="0">
                          <a:effectLst/>
                        </a:rPr>
                        <a:t>– </a:t>
                      </a:r>
                      <a:br>
                        <a:rPr lang="ru-RU" sz="1400" b="0" u="none" strike="noStrike" dirty="0" smtClean="0">
                          <a:effectLst/>
                        </a:rPr>
                      </a:br>
                      <a:r>
                        <a:rPr lang="ru-RU" sz="1400" b="0" u="none" strike="noStrike" dirty="0" smtClean="0">
                          <a:effectLst/>
                        </a:rPr>
                        <a:t>84,80 </a:t>
                      </a:r>
                      <a:r>
                        <a:rPr lang="ru-RU" sz="1400" b="0" u="none" strike="noStrike" dirty="0">
                          <a:effectLst/>
                        </a:rPr>
                        <a:t>баллов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978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7 место - МДОУ № 36 </a:t>
                      </a:r>
                      <a:r>
                        <a:rPr lang="ru-RU" sz="1400" b="0" u="none" strike="noStrike" dirty="0" smtClean="0">
                          <a:effectLst/>
                        </a:rPr>
                        <a:t>–</a:t>
                      </a:r>
                      <a:br>
                        <a:rPr lang="ru-RU" sz="1400" b="0" u="none" strike="noStrike" dirty="0" smtClean="0">
                          <a:effectLst/>
                        </a:rPr>
                      </a:br>
                      <a:r>
                        <a:rPr lang="ru-RU" sz="1400" b="0" u="none" strike="noStrike" dirty="0" smtClean="0">
                          <a:effectLst/>
                        </a:rPr>
                        <a:t>83</a:t>
                      </a:r>
                      <a:r>
                        <a:rPr lang="ru-RU" sz="1400" b="0" u="none" strike="noStrike" dirty="0">
                          <a:effectLst/>
                        </a:rPr>
                        <a:t>, 35 баллов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978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8 место - МДОУ № 19 </a:t>
                      </a:r>
                      <a:r>
                        <a:rPr lang="ru-RU" sz="1400" b="0" u="none" strike="noStrike" dirty="0" smtClean="0">
                          <a:effectLst/>
                        </a:rPr>
                        <a:t>–</a:t>
                      </a:r>
                      <a:br>
                        <a:rPr lang="ru-RU" sz="1400" b="0" u="none" strike="noStrike" dirty="0" smtClean="0">
                          <a:effectLst/>
                        </a:rPr>
                      </a:br>
                      <a:r>
                        <a:rPr lang="ru-RU" sz="1400" b="0" u="none" strike="noStrike" dirty="0" smtClean="0">
                          <a:effectLst/>
                        </a:rPr>
                        <a:t>82,71 </a:t>
                      </a:r>
                      <a:r>
                        <a:rPr lang="ru-RU" sz="1400" b="0" u="none" strike="noStrike" dirty="0">
                          <a:effectLst/>
                        </a:rPr>
                        <a:t>баллов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978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 место - МДОУ № 23 </a:t>
                      </a:r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–</a:t>
                      </a:r>
                      <a:br>
                        <a:rPr lang="ru-RU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</a:br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67,78 </a:t>
                      </a:r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баллов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64127"/>
              </p:ext>
            </p:extLst>
          </p:nvPr>
        </p:nvGraphicFramePr>
        <p:xfrm>
          <a:off x="539552" y="357504"/>
          <a:ext cx="4752528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8769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279" y="303498"/>
            <a:ext cx="2787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Группа 2.1. Объективность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310126"/>
              </p:ext>
            </p:extLst>
          </p:nvPr>
        </p:nvGraphicFramePr>
        <p:xfrm>
          <a:off x="390280" y="735547"/>
          <a:ext cx="7926137" cy="1836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6137"/>
              </a:tblGrid>
              <a:tr h="569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1.     Объективность по результатам ВПР, по данным региональной статистики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  <a:tr h="569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2.     Наличие внутреннего регламента, обеспечивающего условия проведения объективных диагностических и мониторинговых </a:t>
                      </a:r>
                      <a:r>
                        <a:rPr lang="ru-RU" sz="1600" u="none" strike="noStrike" dirty="0" smtClean="0">
                          <a:effectLst/>
                        </a:rPr>
                        <a:t> исследований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  <a:tr h="696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3.     Удовлетворенность участников образовательных отношений качеством образования по данным опроса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951848"/>
              </p:ext>
            </p:extLst>
          </p:nvPr>
        </p:nvGraphicFramePr>
        <p:xfrm>
          <a:off x="611561" y="2787774"/>
          <a:ext cx="7280307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4488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161" y="627534"/>
            <a:ext cx="8328271" cy="4558829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уровне общеобразовательной организации:</a:t>
            </a:r>
            <a:endParaRPr lang="ru-RU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u-RU" dirty="0" smtClean="0">
                <a:cs typeface="Times New Roman" panose="02020603050405020304" pitchFamily="18" charset="0"/>
              </a:rPr>
              <a:t>1. Провести </a:t>
            </a:r>
            <a:r>
              <a:rPr lang="ru-RU" dirty="0">
                <a:cs typeface="Times New Roman" panose="02020603050405020304" pitchFamily="18" charset="0"/>
              </a:rPr>
              <a:t>учителями и методическими объединениями </a:t>
            </a:r>
            <a:r>
              <a:rPr lang="ru-RU" dirty="0">
                <a:solidFill>
                  <a:srgbClr val="C00000"/>
                </a:solidFill>
                <a:cs typeface="Times New Roman" panose="02020603050405020304" pitchFamily="18" charset="0"/>
              </a:rPr>
              <a:t>анализ полученных результатов </a:t>
            </a:r>
            <a:r>
              <a:rPr lang="ru-RU" dirty="0">
                <a:cs typeface="Times New Roman" panose="02020603050405020304" pitchFamily="18" charset="0"/>
              </a:rPr>
              <a:t>по ВПР (по отметкам, на соответствие годовых отметок с результатами ВПР, по распределению первичных баллов, по выполнению заданий группами учащихся, по достижению планируемых результатов).</a:t>
            </a:r>
          </a:p>
          <a:p>
            <a:pPr marL="0" indent="0" algn="just">
              <a:buNone/>
              <a:defRPr/>
            </a:pPr>
            <a:r>
              <a:rPr lang="ru-RU" dirty="0" smtClean="0">
                <a:cs typeface="Times New Roman" panose="02020603050405020304" pitchFamily="18" charset="0"/>
              </a:rPr>
              <a:t>2. Провести </a:t>
            </a:r>
            <a:r>
              <a:rPr lang="ru-RU" dirty="0">
                <a:solidFill>
                  <a:srgbClr val="C00000"/>
                </a:solidFill>
                <a:cs typeface="Times New Roman" panose="02020603050405020304" pitchFamily="18" charset="0"/>
              </a:rPr>
              <a:t>корректировку рабочих программ </a:t>
            </a:r>
            <a:r>
              <a:rPr lang="ru-RU" dirty="0">
                <a:cs typeface="Times New Roman" panose="02020603050405020304" pitchFamily="18" charset="0"/>
              </a:rPr>
              <a:t>с учетом результатов ВПР.</a:t>
            </a:r>
          </a:p>
          <a:p>
            <a:pPr marL="0" indent="0" algn="just">
              <a:buNone/>
              <a:defRPr/>
            </a:pPr>
            <a:r>
              <a:rPr lang="ru-RU" dirty="0" smtClean="0">
                <a:cs typeface="Times New Roman" panose="02020603050405020304" pitchFamily="18" charset="0"/>
              </a:rPr>
              <a:t>3.Разработать </a:t>
            </a:r>
            <a:r>
              <a:rPr lang="ru-RU" dirty="0">
                <a:solidFill>
                  <a:srgbClr val="C00000"/>
                </a:solidFill>
                <a:cs typeface="Times New Roman" panose="02020603050405020304" pitchFamily="18" charset="0"/>
              </a:rPr>
              <a:t>план мероприятий</a:t>
            </a:r>
            <a:r>
              <a:rPr lang="ru-RU" dirty="0">
                <a:cs typeface="Times New Roman" panose="02020603050405020304" pitchFamily="18" charset="0"/>
              </a:rPr>
              <a:t>, направленных </a:t>
            </a:r>
            <a:r>
              <a:rPr lang="ru-RU" dirty="0">
                <a:solidFill>
                  <a:srgbClr val="C00000"/>
                </a:solidFill>
                <a:cs typeface="Times New Roman" panose="02020603050405020304" pitchFamily="18" charset="0"/>
              </a:rPr>
              <a:t>на обеспечение объективности результатов ВПР</a:t>
            </a:r>
            <a:r>
              <a:rPr lang="ru-RU" dirty="0"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ru-RU" dirty="0" smtClean="0">
                <a:cs typeface="Times New Roman" panose="02020603050405020304" pitchFamily="18" charset="0"/>
              </a:rPr>
              <a:t>4. Способствовать </a:t>
            </a:r>
            <a:r>
              <a:rPr lang="ru-RU" dirty="0">
                <a:cs typeface="Times New Roman" panose="02020603050405020304" pitchFamily="18" charset="0"/>
              </a:rPr>
              <a:t>повышению </a:t>
            </a:r>
            <a:r>
              <a:rPr lang="ru-RU" dirty="0">
                <a:solidFill>
                  <a:srgbClr val="C00000"/>
                </a:solidFill>
                <a:cs typeface="Times New Roman" panose="02020603050405020304" pitchFamily="18" charset="0"/>
              </a:rPr>
              <a:t>заинтересованности учителей </a:t>
            </a:r>
            <a:r>
              <a:rPr lang="ru-RU" dirty="0">
                <a:cs typeface="Times New Roman" panose="02020603050405020304" pitchFamily="18" charset="0"/>
              </a:rPr>
              <a:t>в использовании объективных результатов федеральных и региональных оценочных процедур.</a:t>
            </a:r>
          </a:p>
          <a:p>
            <a:pPr marL="0" indent="0" algn="just">
              <a:buNone/>
              <a:defRPr/>
            </a:pPr>
            <a:r>
              <a:rPr lang="ru-RU" dirty="0" smtClean="0">
                <a:cs typeface="Times New Roman" panose="02020603050405020304" pitchFamily="18" charset="0"/>
              </a:rPr>
              <a:t>5. Принять </a:t>
            </a:r>
            <a:r>
              <a:rPr lang="ru-RU" dirty="0">
                <a:cs typeface="Times New Roman" panose="02020603050405020304" pitchFamily="18" charset="0"/>
              </a:rPr>
              <a:t>в ОО </a:t>
            </a:r>
            <a:r>
              <a:rPr lang="ru-RU" dirty="0">
                <a:solidFill>
                  <a:srgbClr val="C00000"/>
                </a:solidFill>
                <a:cs typeface="Times New Roman" panose="02020603050405020304" pitchFamily="18" charset="0"/>
              </a:rPr>
              <a:t>прозрачные критерии </a:t>
            </a:r>
            <a:r>
              <a:rPr lang="ru-RU" dirty="0" err="1">
                <a:cs typeface="Times New Roman" panose="02020603050405020304" pitchFamily="18" charset="0"/>
              </a:rPr>
              <a:t>внутришкольного</a:t>
            </a:r>
            <a:r>
              <a:rPr lang="ru-RU" dirty="0">
                <a:cs typeface="Times New Roman" panose="02020603050405020304" pitchFamily="18" charset="0"/>
              </a:rPr>
              <a:t> текущего и итогового оценивания, обеспечивающие справедливую непротиворечивую оценку образовательных результатов обучающихся.</a:t>
            </a:r>
          </a:p>
          <a:p>
            <a:pPr marL="0" indent="0" algn="just">
              <a:buNone/>
              <a:defRPr/>
            </a:pPr>
            <a:r>
              <a:rPr lang="ru-RU" dirty="0" smtClean="0">
                <a:cs typeface="Times New Roman" panose="02020603050405020304" pitchFamily="18" charset="0"/>
              </a:rPr>
              <a:t>6. Обеспечить </a:t>
            </a:r>
            <a:r>
              <a:rPr lang="ru-RU" dirty="0">
                <a:cs typeface="Times New Roman" panose="02020603050405020304" pitchFamily="18" charset="0"/>
              </a:rPr>
              <a:t>непрерывный процесс </a:t>
            </a:r>
            <a:r>
              <a:rPr lang="ru-RU" dirty="0">
                <a:solidFill>
                  <a:srgbClr val="C00000"/>
                </a:solidFill>
                <a:cs typeface="Times New Roman" panose="02020603050405020304" pitchFamily="18" charset="0"/>
              </a:rPr>
              <a:t>повышения квалификации учителей </a:t>
            </a:r>
            <a:r>
              <a:rPr lang="ru-RU" dirty="0">
                <a:cs typeface="Times New Roman" panose="02020603050405020304" pitchFamily="18" charset="0"/>
              </a:rPr>
              <a:t>как в предметной области, так и в области оценки результатов образования, включающий не только обучение на курсах повышения квалификации, но и </a:t>
            </a:r>
            <a:r>
              <a:rPr lang="ru-RU" dirty="0" err="1">
                <a:cs typeface="Times New Roman" panose="02020603050405020304" pitchFamily="18" charset="0"/>
              </a:rPr>
              <a:t>внутришкольное</a:t>
            </a:r>
            <a:r>
              <a:rPr lang="ru-RU" dirty="0">
                <a:cs typeface="Times New Roman" panose="02020603050405020304" pitchFamily="18" charset="0"/>
              </a:rPr>
              <a:t> обучение и самообразование.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0"/>
            <a:ext cx="7767638" cy="561692"/>
          </a:xfrm>
          <a:prstGeom prst="rect">
            <a:avLst/>
          </a:prstGeom>
          <a:solidFill>
            <a:srgbClr val="002060"/>
          </a:solidFill>
        </p:spPr>
        <p:txBody>
          <a:bodyPr lIns="68580" tIns="34290" rIns="68580" bIns="3429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cs typeface="Calibri" pitchFamily="34" charset="0"/>
              </a:rPr>
              <a:t>РЕКОМЕНДАЦИИ К ПЛАНИРОВАНИЮ МЕРОПРИЯТИЙ ПО ОБЕСПЕЧЕНИЮ ОБЪЕКТИВНОСТИ ПРОВЕДЕНИЯ ВПР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366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319</TotalTime>
  <Words>2692</Words>
  <Application>Microsoft Office PowerPoint</Application>
  <PresentationFormat>Экран (16:9)</PresentationFormat>
  <Paragraphs>1066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Соседство</vt:lpstr>
      <vt:lpstr>Расширенное заседание Коллегии управления образования   «О реализации дорожной карты МСО по повышению качества образования»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ЕГЭ ПО РУССКОМУ ЯЗЫКУ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ОГЭ ПО МАТЕМАТИКЕ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заседание Коллегии управления образования  «О реализации дорожной карты МСО по повышению качества образования»</dc:title>
  <cp:lastModifiedBy>EGE</cp:lastModifiedBy>
  <cp:revision>49</cp:revision>
  <cp:lastPrinted>2019-11-11T00:53:21Z</cp:lastPrinted>
  <dcterms:modified xsi:type="dcterms:W3CDTF">2019-11-11T04:39:16Z</dcterms:modified>
</cp:coreProperties>
</file>