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57" r:id="rId4"/>
    <p:sldId id="299" r:id="rId5"/>
    <p:sldId id="300" r:id="rId6"/>
    <p:sldId id="296" r:id="rId7"/>
    <p:sldId id="283" r:id="rId8"/>
    <p:sldId id="303" r:id="rId9"/>
    <p:sldId id="305" r:id="rId10"/>
    <p:sldId id="304" r:id="rId11"/>
    <p:sldId id="307" r:id="rId12"/>
    <p:sldId id="310" r:id="rId13"/>
    <p:sldId id="311" r:id="rId14"/>
    <p:sldId id="308" r:id="rId15"/>
    <p:sldId id="309" r:id="rId16"/>
    <p:sldId id="306" r:id="rId17"/>
    <p:sldId id="292" r:id="rId18"/>
    <p:sldId id="298" r:id="rId19"/>
    <p:sldId id="297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D14"/>
    <a:srgbClr val="004EEA"/>
    <a:srgbClr val="4D4D4D"/>
    <a:srgbClr val="35759D"/>
    <a:srgbClr val="35B19D"/>
    <a:srgbClr val="20A6C6"/>
    <a:srgbClr val="DEDEDE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36" autoAdjust="0"/>
    <p:restoredTop sz="95596" autoAdjust="0"/>
  </p:normalViewPr>
  <p:slideViewPr>
    <p:cSldViewPr>
      <p:cViewPr varScale="1">
        <p:scale>
          <a:sx n="50" d="100"/>
          <a:sy n="50" d="100"/>
        </p:scale>
        <p:origin x="-91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2A00DD-DB32-4021-A752-70CE159B7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585AB-FCCE-4FA9-9419-FED51E60A1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35B0-A6CA-4EDF-B35B-F5A6AC5A26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083A4-EA1F-4D85-9A22-52FA333F4B1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083A4-EA1F-4D85-9A22-52FA333F4B1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083A4-EA1F-4D85-9A22-52FA333F4B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391400" cy="2209800"/>
          </a:xfrm>
          <a:effectLst>
            <a:outerShdw dist="17961" dir="2700000" algn="ctr" rotWithShape="0">
              <a:srgbClr val="004EEA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4400" b="1" dirty="0" err="1" smtClean="0"/>
              <a:t>Объединение-ассоциациия</a:t>
            </a:r>
            <a:r>
              <a:rPr lang="ru-RU" sz="4400" b="1" dirty="0" smtClean="0"/>
              <a:t> «Современный учитель»</a:t>
            </a:r>
            <a:endParaRPr lang="ru-RU" sz="4400" dirty="0" smtClean="0"/>
          </a:p>
        </p:txBody>
      </p:sp>
      <p:sp>
        <p:nvSpPr>
          <p:cNvPr id="205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5257800"/>
            <a:ext cx="77724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Руководитель:</a:t>
            </a:r>
          </a:p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 Резниченко Юлия Леонидовна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0" y="5029200"/>
            <a:ext cx="2286000" cy="1752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Для уроков,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внеурочной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д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еятельности,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проектной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6754" t="9766" r="28414" b="7363"/>
          <a:stretch>
            <a:fillRect/>
          </a:stretch>
        </p:blipFill>
        <p:spPr bwMode="auto">
          <a:xfrm>
            <a:off x="2590800" y="0"/>
            <a:ext cx="6553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6534" t="8594" r="27285" b="7700"/>
          <a:stretch>
            <a:fillRect/>
          </a:stretch>
        </p:blipFill>
        <p:spPr bwMode="auto">
          <a:xfrm>
            <a:off x="25908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27854" t="16797" r="23568" b="13281"/>
          <a:stretch>
            <a:fillRect/>
          </a:stretch>
        </p:blipFill>
        <p:spPr bwMode="auto">
          <a:xfrm>
            <a:off x="2667000" y="2209800"/>
            <a:ext cx="647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17638"/>
            <a:ext cx="8839200" cy="1249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B92D14"/>
                </a:solidFill>
              </a:rPr>
              <a:t>Знакомство с </a:t>
            </a:r>
            <a:r>
              <a:rPr lang="ru-RU" dirty="0" err="1" smtClean="0">
                <a:solidFill>
                  <a:srgbClr val="B92D14"/>
                </a:solidFill>
              </a:rPr>
              <a:t>онлайн</a:t>
            </a:r>
            <a:r>
              <a:rPr lang="ru-RU" b="1" dirty="0" smtClean="0">
                <a:solidFill>
                  <a:srgbClr val="B92D14"/>
                </a:solidFill>
              </a:rPr>
              <a:t>-</a:t>
            </a:r>
            <a:r>
              <a:rPr lang="ru-RU" dirty="0" smtClean="0">
                <a:solidFill>
                  <a:srgbClr val="B92D14"/>
                </a:solidFill>
              </a:rPr>
              <a:t> доской </a:t>
            </a:r>
            <a:r>
              <a:rPr lang="ru-RU" dirty="0" err="1" smtClean="0">
                <a:solidFill>
                  <a:srgbClr val="B92D14"/>
                </a:solidFill>
              </a:rPr>
              <a:t>Padlet</a:t>
            </a:r>
            <a:r>
              <a:rPr lang="ru-RU" dirty="0" smtClean="0">
                <a:solidFill>
                  <a:srgbClr val="B92D14"/>
                </a:solidFill>
              </a:rPr>
              <a:t> </a:t>
            </a:r>
            <a:endParaRPr lang="ru-RU" dirty="0">
              <a:solidFill>
                <a:srgbClr val="B92D14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0845" t="22266" r="21194" b="11253"/>
          <a:stretch>
            <a:fillRect/>
          </a:stretch>
        </p:blipFill>
        <p:spPr bwMode="auto">
          <a:xfrm>
            <a:off x="228600" y="2667000"/>
            <a:ext cx="8839200" cy="40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2501" t="8163" r="18871" b="11735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534" t="8203" r="28828" b="7700"/>
          <a:stretch>
            <a:fillRect/>
          </a:stretch>
        </p:blipFill>
        <p:spPr bwMode="auto">
          <a:xfrm>
            <a:off x="22098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26974" t="8984" r="29075" b="9707"/>
          <a:stretch>
            <a:fillRect/>
          </a:stretch>
        </p:blipFill>
        <p:spPr bwMode="auto">
          <a:xfrm>
            <a:off x="22098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25653" t="9778" r="26361" b="6524"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l="27854" t="8203" r="28844" b="7422"/>
          <a:stretch>
            <a:fillRect/>
          </a:stretch>
        </p:blipFill>
        <p:spPr bwMode="auto">
          <a:xfrm>
            <a:off x="2209800" y="0"/>
            <a:ext cx="6781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 l="27634" t="9778" r="26801" b="9649"/>
          <a:stretch>
            <a:fillRect/>
          </a:stretch>
        </p:blipFill>
        <p:spPr bwMode="auto">
          <a:xfrm>
            <a:off x="2133600" y="0"/>
            <a:ext cx="7010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0156" b="26476"/>
          <a:stretch>
            <a:fillRect/>
          </a:stretch>
        </p:blipFill>
        <p:spPr bwMode="auto">
          <a:xfrm>
            <a:off x="0" y="15240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t="9766" b="9679"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3672" t="27344" r="23567" b="26562"/>
          <a:stretch>
            <a:fillRect/>
          </a:stretch>
        </p:blipFill>
        <p:spPr bwMode="auto">
          <a:xfrm>
            <a:off x="304800" y="22098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676400" y="1"/>
            <a:ext cx="7620000" cy="1447800"/>
          </a:xfrm>
        </p:spPr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Для сотрудничества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 l="19710" t="8594" r="18501" b="43696"/>
          <a:stretch>
            <a:fillRect/>
          </a:stretch>
        </p:blipFill>
        <p:spPr bwMode="auto">
          <a:xfrm>
            <a:off x="1981200" y="1219200"/>
            <a:ext cx="5760837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l="17758" t="25898" r="19271" b="6564"/>
          <a:stretch>
            <a:fillRect/>
          </a:stretch>
        </p:blipFill>
        <p:spPr bwMode="auto">
          <a:xfrm>
            <a:off x="4419600" y="38862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 bwMode="auto">
          <a:xfrm rot="5400000">
            <a:off x="4381500" y="2476500"/>
            <a:ext cx="1066800" cy="6858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4724400" y="6400800"/>
            <a:ext cx="1371600" cy="762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4"/>
          <a:srcRect l="18627" t="8984" r="18141" b="6553"/>
          <a:stretch>
            <a:fillRect/>
          </a:stretch>
        </p:blipFill>
        <p:spPr bwMode="auto">
          <a:xfrm>
            <a:off x="1905000" y="13716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676400" y="1"/>
            <a:ext cx="7620000" cy="1447800"/>
          </a:xfrm>
        </p:spPr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Для сотрудничества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5400000">
            <a:off x="7200900" y="2171700"/>
            <a:ext cx="1066800" cy="6858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7620000" cy="1630363"/>
          </a:xfrm>
        </p:spPr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Спасибо </a:t>
            </a:r>
            <a:b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за внимание!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676400" y="3810000"/>
            <a:ext cx="7620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7200" kern="0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Берегите себя</a:t>
            </a:r>
            <a:br>
              <a:rPr lang="ru-RU" sz="7200" kern="0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7200" kern="0" dirty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и своих близких!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81000" y="2514600"/>
            <a:ext cx="777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Ассоциация «Современный учитель» была создана для совместной работы тех педагогов, которые задумываются или уже знают ответ на вопрос </a:t>
            </a:r>
          </a:p>
          <a:p>
            <a:r>
              <a:rPr lang="ru-RU" sz="4000" b="1">
                <a:solidFill>
                  <a:srgbClr val="7030A0"/>
                </a:solidFill>
              </a:rPr>
              <a:t>«А какой он современный учитель?»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>
          <a:xfrm>
            <a:off x="533400" y="3581400"/>
            <a:ext cx="7696200" cy="289560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«Активная оценка - новая и эффективная стратегия обучения»</a:t>
            </a: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на 2020-2021 </a:t>
            </a:r>
            <a:r>
              <a:rPr lang="ru-RU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endParaRPr lang="ru-RU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Активной оценке сложно дать общее определение.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асто используется упрощенное определение: активная оценка - это передача учащимся информации, которая помогает им учиться.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38400"/>
            <a:ext cx="8382000" cy="4191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елью активной оценки является, прежде всего,  улучшение процесса обучения. Такая оценка призывает учащихся брать на себя ответственность за своё собственное обучение и помогает учителю и обучающимся разрабатывать план дальнейших действий.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Цель работы: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обучение приёмам использования стратегии активной оценки (и/или её элементов) на современном уроке с целью повышения его эффективности, используя очную и дистанционную форму обучения</a:t>
            </a:r>
            <a:endParaRPr lang="ru-RU" sz="4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17638"/>
            <a:ext cx="8610600" cy="7159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Вопросы и направления на 2020-2021 г: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«Эффективная организация дистанционного обучения»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Элементы </a:t>
            </a:r>
            <a:r>
              <a:rPr lang="ru-RU" sz="3200" dirty="0">
                <a:solidFill>
                  <a:srgbClr val="7030A0"/>
                </a:solidFill>
              </a:rPr>
              <a:t>активной оценки.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200" dirty="0">
                <a:solidFill>
                  <a:srgbClr val="7030A0"/>
                </a:solidFill>
              </a:rPr>
              <a:t>Проектирование и проведение учебного занятия с активной оценкой.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200" dirty="0">
                <a:solidFill>
                  <a:srgbClr val="7030A0"/>
                </a:solidFill>
              </a:rPr>
              <a:t>Фестиваль  педагогических </a:t>
            </a:r>
            <a:r>
              <a:rPr lang="ru-RU" sz="3200" dirty="0" smtClean="0">
                <a:solidFill>
                  <a:srgbClr val="7030A0"/>
                </a:solidFill>
              </a:rPr>
              <a:t>идей</a:t>
            </a:r>
            <a:r>
              <a:rPr lang="ru-RU" sz="3200" smtClean="0">
                <a:solidFill>
                  <a:srgbClr val="7030A0"/>
                </a:solidFill>
              </a:rPr>
              <a:t>, продуктов </a:t>
            </a:r>
            <a:r>
              <a:rPr lang="ru-RU" sz="3200" dirty="0" smtClean="0">
                <a:solidFill>
                  <a:srgbClr val="7030A0"/>
                </a:solidFill>
              </a:rPr>
              <a:t>работы ГППО, ассоциации</a:t>
            </a:r>
            <a:endParaRPr lang="ru-RU" sz="32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315200" cy="1401762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rgbClr val="7030A0"/>
                </a:solidFill>
              </a:rPr>
              <a:t>«Эффективная организация дистанционного обучения»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081" t="19922" b="26562"/>
          <a:stretch>
            <a:fillRect/>
          </a:stretch>
        </p:blipFill>
        <p:spPr bwMode="auto">
          <a:xfrm>
            <a:off x="838200" y="3581400"/>
            <a:ext cx="723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B92D14"/>
                </a:solidFill>
              </a:rPr>
              <a:t>На стартовой странице конструктора отображаются «Мои уроки» и папки. </a:t>
            </a:r>
            <a:endParaRPr lang="ru-RU" sz="2400" b="1" dirty="0">
              <a:solidFill>
                <a:srgbClr val="B92D14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8594" r="2714" b="25303"/>
          <a:stretch>
            <a:fillRect/>
          </a:stretch>
        </p:blipFill>
        <p:spPr bwMode="auto">
          <a:xfrm>
            <a:off x="228600" y="24384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006CEE"/>
      </a:lt2>
      <a:accent1>
        <a:srgbClr val="1483FF"/>
      </a:accent1>
      <a:accent2>
        <a:srgbClr val="14A4FF"/>
      </a:accent2>
      <a:accent3>
        <a:srgbClr val="FFFFFF"/>
      </a:accent3>
      <a:accent4>
        <a:srgbClr val="505050"/>
      </a:accent4>
      <a:accent5>
        <a:srgbClr val="AAC1FF"/>
      </a:accent5>
      <a:accent6>
        <a:srgbClr val="1194E7"/>
      </a:accent6>
      <a:hlink>
        <a:srgbClr val="57D3FF"/>
      </a:hlink>
      <a:folHlink>
        <a:srgbClr val="C9C9C9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193</Words>
  <Application>Microsoft Office PowerPoint</Application>
  <PresentationFormat>Экран (4:3)</PresentationFormat>
  <Paragraphs>33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powerpoint-template-24</vt:lpstr>
      <vt:lpstr>Объединение-ассоциациия «Современный учитель»</vt:lpstr>
      <vt:lpstr>Слайд 2</vt:lpstr>
      <vt:lpstr>Тема на 2020-2021 гг</vt:lpstr>
      <vt:lpstr>Слайд 4</vt:lpstr>
      <vt:lpstr>Слайд 5</vt:lpstr>
      <vt:lpstr>Цель работы:</vt:lpstr>
      <vt:lpstr>Вопросы и направления на 2020-2021 г:</vt:lpstr>
      <vt:lpstr>«Эффективная организация дистанционного обучения» </vt:lpstr>
      <vt:lpstr>На стартовой странице конструктора отображаются «Мои уроки» и папки. </vt:lpstr>
      <vt:lpstr>Слайд 10</vt:lpstr>
      <vt:lpstr>Слайд 11</vt:lpstr>
      <vt:lpstr>Знакомство с онлайн- доской Padlet </vt:lpstr>
      <vt:lpstr>Слайд 13</vt:lpstr>
      <vt:lpstr>Слайд 14</vt:lpstr>
      <vt:lpstr>Слайд 15</vt:lpstr>
      <vt:lpstr>Слайд 16</vt:lpstr>
      <vt:lpstr>Для сотрудничества</vt:lpstr>
      <vt:lpstr>Для сотрудничества</vt:lpstr>
      <vt:lpstr>Спасибо  за внимание!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школа2</cp:lastModifiedBy>
  <cp:revision>508</cp:revision>
  <dcterms:created xsi:type="dcterms:W3CDTF">2007-04-02T02:11:51Z</dcterms:created>
  <dcterms:modified xsi:type="dcterms:W3CDTF">2011-02-05T18:23:22Z</dcterms:modified>
</cp:coreProperties>
</file>