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media/image3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4" r:id="rId3"/>
    <p:sldMasterId id="2147483699" r:id="rId4"/>
  </p:sldMasterIdLst>
  <p:sldIdLst>
    <p:sldId id="256" r:id="rId5"/>
    <p:sldId id="266" r:id="rId6"/>
    <p:sldId id="260" r:id="rId7"/>
    <p:sldId id="258" r:id="rId8"/>
    <p:sldId id="259" r:id="rId9"/>
    <p:sldId id="261" r:id="rId10"/>
    <p:sldId id="267" r:id="rId11"/>
    <p:sldId id="264" r:id="rId12"/>
    <p:sldId id="257" r:id="rId13"/>
    <p:sldId id="269" r:id="rId14"/>
    <p:sldId id="270" r:id="rId15"/>
    <p:sldId id="262" r:id="rId16"/>
    <p:sldId id="274" r:id="rId17"/>
    <p:sldId id="271" r:id="rId18"/>
    <p:sldId id="272" r:id="rId19"/>
    <p:sldId id="275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55A839"/>
    <a:srgbClr val="69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66" d="100"/>
          <a:sy n="66" d="100"/>
        </p:scale>
        <p:origin x="-1494" y="-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Участники профессионального проекта 2019-2020 уч.год</a:t>
            </a:r>
          </a:p>
        </c:rich>
      </c:tx>
      <c:layout/>
      <c:overlay val="0"/>
    </c:title>
    <c:autoTitleDeleted val="0"/>
    <c:view3D>
      <c:rotX val="4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26025354213276E-2"/>
          <c:y val="7.5402298850574777E-3"/>
          <c:w val="0.55641029082774041"/>
          <c:h val="0.99245977011494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профессионального проекта 2019-2020 уч.год</c:v>
                </c:pt>
              </c:strCache>
            </c:strRef>
          </c:tx>
          <c:spPr>
            <a:solidFill>
              <a:schemeClr val="accent3"/>
            </a:solidFill>
          </c:spPr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Участвовали в работе</c:v>
                </c:pt>
                <c:pt idx="1">
                  <c:v>Не участвовали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0.95699999999999996</c:v>
                </c:pt>
                <c:pt idx="1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59074466815809101"/>
          <c:y val="0.72236655829470864"/>
          <c:w val="0.38463191648023864"/>
          <c:h val="0.222540157784732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участников проекта</c:v>
                </c:pt>
              </c:strCache>
            </c:strRef>
          </c:tx>
          <c:spPr>
            <a:solidFill>
              <a:srgbClr val="55A83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299212598425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310930074677032E-3"/>
                  <c:y val="-4.724409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2016-17уч.год</c:v>
                </c:pt>
                <c:pt idx="1">
                  <c:v>2017-18 уч.год</c:v>
                </c:pt>
                <c:pt idx="2">
                  <c:v>2018-19 уч.год</c:v>
                </c:pt>
                <c:pt idx="3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</c:v>
                </c:pt>
                <c:pt idx="1">
                  <c:v>450</c:v>
                </c:pt>
                <c:pt idx="2">
                  <c:v>526</c:v>
                </c:pt>
                <c:pt idx="3">
                  <c:v>582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Участников сетевых сообществ</c:v>
                </c:pt>
              </c:strCache>
            </c:strRef>
          </c:tx>
          <c:spPr>
            <a:solidFill>
              <a:srgbClr val="F07F0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2016-17уч.год</c:v>
                </c:pt>
                <c:pt idx="1">
                  <c:v>2017-18 уч.год</c:v>
                </c:pt>
                <c:pt idx="2">
                  <c:v>2018-19 уч.год</c:v>
                </c:pt>
                <c:pt idx="3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57</c:v>
                </c:pt>
                <c:pt idx="2">
                  <c:v>146</c:v>
                </c:pt>
                <c:pt idx="3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19872"/>
        <c:axId val="44321408"/>
        <c:axId val="0"/>
      </c:bar3DChart>
      <c:catAx>
        <c:axId val="4431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21408"/>
        <c:crosses val="autoZero"/>
        <c:auto val="1"/>
        <c:lblAlgn val="ctr"/>
        <c:lblOffset val="100"/>
        <c:noMultiLvlLbl val="0"/>
      </c:catAx>
      <c:valAx>
        <c:axId val="4432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1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30" baseline="0"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знаниевый компонент цифровой компетентности</c:v>
                </c:pt>
              </c:strCache>
            </c:strRef>
          </c:tx>
          <c:spPr>
            <a:solidFill>
              <a:srgbClr val="1B587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0.61</c:v>
                </c:pt>
                <c:pt idx="1">
                  <c:v>0.22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деятельностный компонент цифровой компетентности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0.39</c:v>
                </c:pt>
                <c:pt idx="1">
                  <c:v>0.78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089024"/>
        <c:axId val="75090560"/>
      </c:barChart>
      <c:catAx>
        <c:axId val="7508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5090560"/>
        <c:crosses val="autoZero"/>
        <c:auto val="1"/>
        <c:lblAlgn val="ctr"/>
        <c:lblOffset val="100"/>
        <c:noMultiLvlLbl val="0"/>
      </c:catAx>
      <c:valAx>
        <c:axId val="7509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508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aseline="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299212598425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310930074677032E-3"/>
                  <c:y val="-4.724409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2016-17уч.год</c:v>
                </c:pt>
                <c:pt idx="1">
                  <c:v>2017-18 уч.год</c:v>
                </c:pt>
                <c:pt idx="2">
                  <c:v>2018-19 уч.год</c:v>
                </c:pt>
                <c:pt idx="3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</c:v>
                </c:pt>
                <c:pt idx="1">
                  <c:v>450</c:v>
                </c:pt>
                <c:pt idx="2">
                  <c:v>526</c:v>
                </c:pt>
                <c:pt idx="3">
                  <c:v>582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участвовали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2016-17уч.год</c:v>
                </c:pt>
                <c:pt idx="1">
                  <c:v>2017-18 уч.год</c:v>
                </c:pt>
                <c:pt idx="2">
                  <c:v>2018-19 уч.год</c:v>
                </c:pt>
                <c:pt idx="3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255</c:v>
                </c:pt>
                <c:pt idx="1">
                  <c:v>155</c:v>
                </c:pt>
                <c:pt idx="2">
                  <c:v>79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300480"/>
        <c:axId val="101306368"/>
        <c:axId val="0"/>
      </c:bar3DChart>
      <c:catAx>
        <c:axId val="10130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01306368"/>
        <c:crosses val="autoZero"/>
        <c:auto val="1"/>
        <c:lblAlgn val="ctr"/>
        <c:lblOffset val="100"/>
        <c:noMultiLvlLbl val="0"/>
      </c:catAx>
      <c:valAx>
        <c:axId val="10130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00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9F2936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Методологические</c:v>
                </c:pt>
                <c:pt idx="1">
                  <c:v>Методические</c:v>
                </c:pt>
                <c:pt idx="2">
                  <c:v>Технологические</c:v>
                </c:pt>
                <c:pt idx="3">
                  <c:v>Оценочные</c:v>
                </c:pt>
                <c:pt idx="4">
                  <c:v>Диагностические</c:v>
                </c:pt>
                <c:pt idx="5">
                  <c:v>Проектировочные</c:v>
                </c:pt>
                <c:pt idx="6">
                  <c:v>Рефлексивные</c:v>
                </c:pt>
                <c:pt idx="7">
                  <c:v>Инклюзивные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0.54</c:v>
                </c:pt>
                <c:pt idx="1">
                  <c:v>0.57299999999999995</c:v>
                </c:pt>
                <c:pt idx="2">
                  <c:v>0.42</c:v>
                </c:pt>
                <c:pt idx="3">
                  <c:v>0.76600000000000001</c:v>
                </c:pt>
                <c:pt idx="4">
                  <c:v>0.38700000000000001</c:v>
                </c:pt>
                <c:pt idx="5">
                  <c:v>0.66100000000000003</c:v>
                </c:pt>
                <c:pt idx="6">
                  <c:v>0.55600000000000005</c:v>
                </c:pt>
                <c:pt idx="7">
                  <c:v>0.27300000000000002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Методологические</c:v>
                </c:pt>
                <c:pt idx="1">
                  <c:v>Методические</c:v>
                </c:pt>
                <c:pt idx="2">
                  <c:v>Технологические</c:v>
                </c:pt>
                <c:pt idx="3">
                  <c:v>Оценочные</c:v>
                </c:pt>
                <c:pt idx="4">
                  <c:v>Диагностические</c:v>
                </c:pt>
                <c:pt idx="5">
                  <c:v>Проектировочные</c:v>
                </c:pt>
                <c:pt idx="6">
                  <c:v>Рефлексивные</c:v>
                </c:pt>
                <c:pt idx="7">
                  <c:v>Инклюзивные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0.62</c:v>
                </c:pt>
                <c:pt idx="1">
                  <c:v>0.66700000000000004</c:v>
                </c:pt>
                <c:pt idx="2">
                  <c:v>0.73499999999999999</c:v>
                </c:pt>
                <c:pt idx="3">
                  <c:v>0.77</c:v>
                </c:pt>
                <c:pt idx="4">
                  <c:v>0.38900000000000001</c:v>
                </c:pt>
                <c:pt idx="5">
                  <c:v>0.69199999999999995</c:v>
                </c:pt>
                <c:pt idx="6">
                  <c:v>0.55600000000000005</c:v>
                </c:pt>
                <c:pt idx="7">
                  <c:v>0.27700000000000002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07F09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Методологические</c:v>
                </c:pt>
                <c:pt idx="1">
                  <c:v>Методические</c:v>
                </c:pt>
                <c:pt idx="2">
                  <c:v>Технологические</c:v>
                </c:pt>
                <c:pt idx="3">
                  <c:v>Оценочные</c:v>
                </c:pt>
                <c:pt idx="4">
                  <c:v>Диагностические</c:v>
                </c:pt>
                <c:pt idx="5">
                  <c:v>Проектировочные</c:v>
                </c:pt>
                <c:pt idx="6">
                  <c:v>Рефлексивные</c:v>
                </c:pt>
                <c:pt idx="7">
                  <c:v>Инклюзивные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0.623</c:v>
                </c:pt>
                <c:pt idx="1">
                  <c:v>0.66800000000000004</c:v>
                </c:pt>
                <c:pt idx="2">
                  <c:v>0.74</c:v>
                </c:pt>
                <c:pt idx="3">
                  <c:v>0.77300000000000002</c:v>
                </c:pt>
                <c:pt idx="4">
                  <c:v>0.39</c:v>
                </c:pt>
                <c:pt idx="5">
                  <c:v>0.71199999999999997</c:v>
                </c:pt>
                <c:pt idx="6">
                  <c:v>0.55800000000000005</c:v>
                </c:pt>
                <c:pt idx="7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627840"/>
        <c:axId val="110633728"/>
        <c:axId val="0"/>
      </c:bar3DChart>
      <c:catAx>
        <c:axId val="1106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633728"/>
        <c:crosses val="autoZero"/>
        <c:auto val="1"/>
        <c:lblAlgn val="ctr"/>
        <c:lblOffset val="100"/>
        <c:noMultiLvlLbl val="0"/>
      </c:catAx>
      <c:valAx>
        <c:axId val="1106337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0627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51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ADD62E3-6759-4646-858D-375433F62C6C}"/>
              </a:ext>
            </a:extLst>
          </p:cNvPr>
          <p:cNvSpPr/>
          <p:nvPr userDrawn="1"/>
        </p:nvSpPr>
        <p:spPr>
          <a:xfrm flipH="1">
            <a:off x="0" y="6309005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06" y="594004"/>
            <a:ext cx="4410001" cy="56699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51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xmlns="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54" y="2915548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6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6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>
            <a:off x="364497" y="3159001"/>
            <a:ext cx="11860355" cy="33459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8" y="729001"/>
            <a:ext cx="3698551" cy="53066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1" y="-1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31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20" y="158400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4" y="3617468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9"/>
            <a:ext cx="7275419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49" y="3429006"/>
            <a:ext cx="7334251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1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A2A526-49D8-416B-9145-AF48A1F30566}"/>
              </a:ext>
            </a:extLst>
          </p:cNvPr>
          <p:cNvSpPr/>
          <p:nvPr userDrawn="1"/>
        </p:nvSpPr>
        <p:spPr>
          <a:xfrm>
            <a:off x="0" y="1740191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1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1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1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76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7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23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21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90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8399" y="1901273"/>
            <a:ext cx="5265049" cy="39781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739" y="2021900"/>
            <a:ext cx="4989420" cy="45377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1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8115" y="175937"/>
            <a:ext cx="1911620" cy="631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9020"/>
            <a:endParaRPr sz="24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5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1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96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1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2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8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59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09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54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1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30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7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04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8397" y="1901273"/>
            <a:ext cx="5265049" cy="39781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739" y="2021897"/>
            <a:ext cx="4989420" cy="45377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63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8115" y="175937"/>
            <a:ext cx="1911620" cy="631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9110"/>
            <a:endParaRPr sz="24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43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80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2091000" y="447751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60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E73841-EE02-4C80-87BF-07D6556EAF56}"/>
              </a:ext>
            </a:extLst>
          </p:cNvPr>
          <p:cNvSpPr/>
          <p:nvPr userDrawn="1"/>
        </p:nvSpPr>
        <p:spPr>
          <a:xfrm>
            <a:off x="3862865" y="1172161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9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1" y="3330577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4795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8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09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17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33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42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11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92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3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77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4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8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381000" y="447751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3" y="1021560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6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620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8394" y="1901273"/>
            <a:ext cx="5265049" cy="39781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737" y="2021894"/>
            <a:ext cx="4989420" cy="45377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18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8113" y="175937"/>
            <a:ext cx="1911620" cy="631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08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3" y="3654007"/>
            <a:ext cx="6525000" cy="2609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3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5" y="864000"/>
            <a:ext cx="6918151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4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3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3" indent="0">
              <a:buNone/>
              <a:defRPr>
                <a:solidFill>
                  <a:schemeClr val="bg1"/>
                </a:solidFill>
              </a:defRPr>
            </a:lvl2pPr>
            <a:lvl3pPr marL="914286" indent="0">
              <a:buNone/>
              <a:defRPr>
                <a:solidFill>
                  <a:schemeClr val="bg1"/>
                </a:solidFill>
              </a:defRPr>
            </a:lvl3pPr>
            <a:lvl4pPr marL="1371430" indent="0">
              <a:buNone/>
              <a:defRPr>
                <a:solidFill>
                  <a:schemeClr val="bg1"/>
                </a:solidFill>
              </a:defRPr>
            </a:lvl4pPr>
            <a:lvl5pPr marL="18285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xmlns="" id="{04EFABF7-9814-4A5F-B176-1A217D8D1B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020"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10"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7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12191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FAD455-FB09-423C-80D2-5A6C139AB6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CAC8E7-00F3-4768-9169-7C3B37C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000" y="1854001"/>
            <a:ext cx="6885000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«Профессиональные объединения педагогов города Саянска как структурные компоненты информационно-образовательного пространства города»</a:t>
            </a:r>
            <a:endParaRPr lang="ru-RU" sz="3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29F5531-D6C5-4E3D-A2DB-A37FCA96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1006" y="4194001"/>
            <a:ext cx="5568151" cy="1628427"/>
          </a:xfrm>
        </p:spPr>
        <p:txBody>
          <a:bodyPr>
            <a:normAutofit/>
          </a:bodyPr>
          <a:lstStyle/>
          <a:p>
            <a:r>
              <a:rPr lang="ru-RU" sz="2000" dirty="0"/>
              <a:t>2019-2020 </a:t>
            </a:r>
            <a:r>
              <a:rPr lang="ru-RU" sz="2000" dirty="0" err="1"/>
              <a:t>уч.год</a:t>
            </a:r>
            <a:endParaRPr lang="ru-RU" sz="2000" dirty="0"/>
          </a:p>
          <a:p>
            <a:r>
              <a:rPr lang="ru-RU" sz="2400" dirty="0"/>
              <a:t>Профессиональный  проект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47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6000" y="639001"/>
            <a:ext cx="6525000" cy="1325563"/>
          </a:xfrm>
        </p:spPr>
        <p:txBody>
          <a:bodyPr>
            <a:noAutofit/>
          </a:bodyPr>
          <a:lstStyle/>
          <a:p>
            <a:r>
              <a:rPr lang="ru-RU" sz="3200" dirty="0"/>
              <a:t>Участники проекта «Педагогическая лаборатория успеха»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3705598"/>
              </p:ext>
            </p:extLst>
          </p:nvPr>
        </p:nvGraphicFramePr>
        <p:xfrm>
          <a:off x="696000" y="2124000"/>
          <a:ext cx="7335000" cy="38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1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компонент </a:t>
            </a:r>
            <a:r>
              <a:rPr lang="ru-RU" b="1" dirty="0" smtClean="0">
                <a:solidFill>
                  <a:schemeClr val="tx1"/>
                </a:solidFill>
              </a:rPr>
              <a:t>цифровой </a:t>
            </a:r>
            <a:r>
              <a:rPr lang="ru-RU" b="1" dirty="0">
                <a:solidFill>
                  <a:schemeClr val="tx1"/>
                </a:solidFill>
              </a:rPr>
              <a:t>компетентности педагогов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55809942"/>
              </p:ext>
            </p:extLst>
          </p:nvPr>
        </p:nvGraphicFramePr>
        <p:xfrm>
          <a:off x="4791006" y="2214004"/>
          <a:ext cx="7244999" cy="386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1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7317E7-C8B3-4D03-BC0D-B436D87620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"/>
          <a:stretch/>
        </p:blipFill>
        <p:spPr>
          <a:xfrm>
            <a:off x="8108782" y="732301"/>
            <a:ext cx="3698551" cy="5306699"/>
          </a:xfrm>
        </p:spPr>
      </p:pic>
      <p:sp>
        <p:nvSpPr>
          <p:cNvPr id="5" name="Текст 12">
            <a:extLst>
              <a:ext uri="{FF2B5EF4-FFF2-40B4-BE49-F238E27FC236}">
                <a16:creationId xmlns:a16="http://schemas.microsoft.com/office/drawing/2014/main" xmlns="" id="{59257057-0D1B-4E2E-830C-F6FD807EA10E}"/>
              </a:ext>
            </a:extLst>
          </p:cNvPr>
          <p:cNvSpPr txBox="1">
            <a:spLocks/>
          </p:cNvSpPr>
          <p:nvPr/>
        </p:nvSpPr>
        <p:spPr>
          <a:xfrm>
            <a:off x="617160" y="2079000"/>
            <a:ext cx="7261501" cy="4455000"/>
          </a:xfrm>
          <a:prstGeom prst="rect">
            <a:avLst/>
          </a:prstGeom>
        </p:spPr>
        <p:txBody>
          <a:bodyPr vert="horz" lIns="91430" tIns="45718" rIns="91430" bIns="4571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	Управление процессом развития новой профессионально-личностной позиции педагога, владеющего необходимыми компетенциями в соответствие с современными требованиями.</a:t>
            </a:r>
          </a:p>
          <a:p>
            <a:r>
              <a:rPr lang="ru-RU" b="1" dirty="0"/>
              <a:t>2</a:t>
            </a:r>
            <a:r>
              <a:rPr lang="ru-RU" b="1" dirty="0" smtClean="0"/>
              <a:t>. Преобразование традиционной </a:t>
            </a:r>
            <a:r>
              <a:rPr lang="ru-RU" b="1" dirty="0"/>
              <a:t>модели городских методических объединений в инновационные, основанные на </a:t>
            </a:r>
            <a:r>
              <a:rPr lang="ru-RU" b="1" dirty="0" err="1"/>
              <a:t>взаимообогащающем</a:t>
            </a:r>
            <a:r>
              <a:rPr lang="ru-RU" b="1" dirty="0"/>
              <a:t> в реальном и виртуальном взаимодействии.</a:t>
            </a:r>
          </a:p>
          <a:p>
            <a:r>
              <a:rPr lang="ru-RU" b="1" dirty="0"/>
              <a:t>3.	В личностном плане положительная динамика </a:t>
            </a:r>
            <a:r>
              <a:rPr lang="ru-RU" b="1" dirty="0" err="1"/>
              <a:t>сформированности</a:t>
            </a:r>
            <a:r>
              <a:rPr lang="ru-RU" b="1" dirty="0"/>
              <a:t> компетенций педагогов в соответствие с </a:t>
            </a:r>
            <a:r>
              <a:rPr lang="ru-RU" b="1" dirty="0" smtClean="0"/>
              <a:t>требованиями ФГОС и </a:t>
            </a:r>
            <a:r>
              <a:rPr lang="ru-RU" b="1" dirty="0" err="1" smtClean="0"/>
              <a:t>Профстандарта</a:t>
            </a:r>
            <a:r>
              <a:rPr lang="ru-RU" b="1" dirty="0" smtClean="0"/>
              <a:t>, </a:t>
            </a:r>
            <a:r>
              <a:rPr lang="ru-RU" b="1" dirty="0"/>
              <a:t>стремящихся к дальнейшему профессиональному росту, что обеспечит новое качество образовательных результатов города и региона.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1003" y="729001"/>
            <a:ext cx="2094932" cy="646331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7662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8576" y="1407124"/>
            <a:ext cx="7261501" cy="13018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Динамика численности участников системы непрерывного повышения уровня профессионального мастерства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7305396"/>
              </p:ext>
            </p:extLst>
          </p:nvPr>
        </p:nvGraphicFramePr>
        <p:xfrm>
          <a:off x="921000" y="3249006"/>
          <a:ext cx="6210000" cy="309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37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Динамика уровня </a:t>
            </a:r>
            <a:r>
              <a:rPr lang="ru-RU" dirty="0" err="1">
                <a:solidFill>
                  <a:schemeClr val="tx1"/>
                </a:solidFill>
              </a:rPr>
              <a:t>сформированности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профкомпетенций</a:t>
            </a:r>
            <a:r>
              <a:rPr lang="ru-RU" dirty="0">
                <a:solidFill>
                  <a:schemeClr val="tx1"/>
                </a:solidFill>
              </a:rPr>
              <a:t> педагогов (достаточный уровень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3040133"/>
              </p:ext>
            </p:extLst>
          </p:nvPr>
        </p:nvGraphicFramePr>
        <p:xfrm>
          <a:off x="4611000" y="2304000"/>
          <a:ext cx="729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2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651200"/>
              </p:ext>
            </p:extLst>
          </p:nvPr>
        </p:nvGraphicFramePr>
        <p:xfrm>
          <a:off x="1866001" y="593999"/>
          <a:ext cx="9360000" cy="550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520"/>
                <a:gridCol w="5783480"/>
              </a:tblGrid>
              <a:tr h="280416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Риски </a:t>
                      </a:r>
                      <a:endParaRPr lang="ru-RU" sz="11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Пути преодоления рисков</a:t>
                      </a:r>
                      <a:endParaRPr lang="ru-RU" sz="11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80416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924093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Низкая активность и слабая мотивация педагогов на участие в деятельности разных организационных форм проекта</a:t>
                      </a:r>
                      <a:endParaRPr lang="ru-RU" sz="1100" b="1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Использование различных способов мотивации участия в работе ГППО, сетевых сообществ, ассоциаций, разработка критериев оценки участия в проекте: морального или материального стимулирования</a:t>
                      </a:r>
                      <a:endParaRPr lang="ru-RU" sz="1100" b="1">
                        <a:effectLst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369712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Отсутствие контрольных точек оценки реализации проекта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Подведение итогов реализации проекта по итогам учебного года для оценки достижения планируемых результатов и исправления положения при необходимости </a:t>
                      </a:r>
                      <a:endParaRPr lang="ru-RU" sz="1100" b="1">
                        <a:effectLst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646903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Непрофессиональный подход или неподготовленность руководителей ГППО, сетевых сообществ, ассоциаций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Обучение руководителей на семинарах, публичная презентация опыта работы наиболее успешных ГППО, сообществ, ассоциаций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6728977" y="575788"/>
            <a:ext cx="4618567" cy="5865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1218990">
              <a:lnSpc>
                <a:spcPts val="1333"/>
              </a:lnSpc>
            </a:pPr>
            <a:endParaRPr lang="ru-RU" sz="2100" b="1" dirty="0">
              <a:solidFill>
                <a:prstClr val="black"/>
              </a:solidFill>
            </a:endParaRPr>
          </a:p>
          <a:p>
            <a:pPr marL="16933" marR="35558" defTabSz="1218990">
              <a:lnSpc>
                <a:spcPct val="100099"/>
              </a:lnSpc>
            </a:pPr>
            <a:r>
              <a:rPr lang="ru-RU" sz="2100" b="1" dirty="0">
                <a:solidFill>
                  <a:prstClr val="black"/>
                </a:solidFill>
              </a:rPr>
              <a:t>ОБНОВЛЕНИЕ СОДЕРЖАНИЯ</a:t>
            </a:r>
          </a:p>
          <a:p>
            <a:pPr marL="16933" marR="35558" defTabSz="1218990">
              <a:lnSpc>
                <a:spcPct val="100099"/>
              </a:lnSpc>
            </a:pP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35558" defTabSz="1218990">
              <a:lnSpc>
                <a:spcPct val="100099"/>
              </a:lnSpc>
            </a:pP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35558" defTabSz="1218990">
              <a:lnSpc>
                <a:spcPct val="100099"/>
              </a:lnSpc>
            </a:pP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35558" defTabSz="1218990">
              <a:lnSpc>
                <a:spcPct val="100099"/>
              </a:lnSpc>
            </a:pPr>
            <a:r>
              <a:rPr lang="ru-RU" sz="2100" b="1" dirty="0">
                <a:solidFill>
                  <a:prstClr val="black"/>
                </a:solidFill>
              </a:rPr>
              <a:t>СОЗДАНИЕ НЕОБХОДИМОЙ СОВРЕМЕННОЙ ИНФРАСТРУКТУРЫ</a:t>
            </a:r>
          </a:p>
          <a:p>
            <a:pPr marL="16933" marR="35558" defTabSz="1218990">
              <a:lnSpc>
                <a:spcPct val="100099"/>
              </a:lnSpc>
            </a:pP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35558" defTabSz="1218990">
              <a:lnSpc>
                <a:spcPct val="100099"/>
              </a:lnSpc>
            </a:pP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35558" defTabSz="1218990">
              <a:lnSpc>
                <a:spcPct val="100099"/>
              </a:lnSpc>
            </a:pPr>
            <a:r>
              <a:rPr lang="ru-RU" sz="2100" b="1" dirty="0">
                <a:solidFill>
                  <a:prstClr val="black"/>
                </a:solidFill>
              </a:rPr>
              <a:t>ПОДГОТОВКА СООТВЕТСТВУЮЩИХ ПРОФЕССИОНАЛЬНЫХ КАДРОВ, ПЕРЕПОДГОТОВКА И ПОВЫШЕНИЕ КВАЛИФИКАЦИИ</a:t>
            </a:r>
          </a:p>
          <a:p>
            <a:pPr marL="16933" marR="35558" defTabSz="1218990">
              <a:lnSpc>
                <a:spcPct val="100099"/>
              </a:lnSpc>
            </a:pP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35558" defTabSz="1218990">
              <a:lnSpc>
                <a:spcPct val="100099"/>
              </a:lnSpc>
            </a:pPr>
            <a:r>
              <a:rPr lang="ru-RU" sz="2100" b="1" dirty="0">
                <a:solidFill>
                  <a:prstClr val="black"/>
                </a:solidFill>
              </a:rPr>
              <a:t>СОЗДАНИЕ НАИБОЛЕЕ ЭФФЕКТИВНЫХ МЕХАНИЗМОВ УПРАВЛЕНИЯ</a:t>
            </a:r>
            <a:endParaRPr lang="ru-RU" sz="21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14"/>
          <p:cNvSpPr/>
          <p:nvPr/>
        </p:nvSpPr>
        <p:spPr>
          <a:xfrm>
            <a:off x="5408676" y="4779769"/>
            <a:ext cx="1136056" cy="1300817"/>
          </a:xfrm>
          <a:custGeom>
            <a:avLst/>
            <a:gdLst/>
            <a:ahLst/>
            <a:cxnLst/>
            <a:rect l="l" t="t" r="r" b="b"/>
            <a:pathLst>
              <a:path w="852042" h="975613">
                <a:moveTo>
                  <a:pt x="418972" y="0"/>
                </a:moveTo>
                <a:lnTo>
                  <a:pt x="5206" y="244856"/>
                </a:lnTo>
                <a:lnTo>
                  <a:pt x="0" y="725551"/>
                </a:lnTo>
                <a:lnTo>
                  <a:pt x="433069" y="975613"/>
                </a:lnTo>
                <a:lnTo>
                  <a:pt x="846963" y="730757"/>
                </a:lnTo>
                <a:lnTo>
                  <a:pt x="852042" y="249935"/>
                </a:lnTo>
                <a:lnTo>
                  <a:pt x="41897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5501471" y="4885933"/>
            <a:ext cx="950468" cy="1088475"/>
          </a:xfrm>
          <a:custGeom>
            <a:avLst/>
            <a:gdLst/>
            <a:ahLst/>
            <a:cxnLst/>
            <a:rect l="l" t="t" r="r" b="b"/>
            <a:pathLst>
              <a:path w="712851" h="816356">
                <a:moveTo>
                  <a:pt x="4318" y="204850"/>
                </a:moveTo>
                <a:lnTo>
                  <a:pt x="350520" y="0"/>
                </a:lnTo>
                <a:lnTo>
                  <a:pt x="712851" y="209169"/>
                </a:lnTo>
                <a:lnTo>
                  <a:pt x="708660" y="611505"/>
                </a:lnTo>
                <a:lnTo>
                  <a:pt x="362331" y="816356"/>
                </a:lnTo>
                <a:lnTo>
                  <a:pt x="0" y="607187"/>
                </a:lnTo>
                <a:lnTo>
                  <a:pt x="4318" y="20485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14"/>
          <p:cNvSpPr/>
          <p:nvPr/>
        </p:nvSpPr>
        <p:spPr>
          <a:xfrm>
            <a:off x="5415280" y="3326981"/>
            <a:ext cx="1136056" cy="1300817"/>
          </a:xfrm>
          <a:custGeom>
            <a:avLst/>
            <a:gdLst/>
            <a:ahLst/>
            <a:cxnLst/>
            <a:rect l="l" t="t" r="r" b="b"/>
            <a:pathLst>
              <a:path w="852042" h="975613">
                <a:moveTo>
                  <a:pt x="418972" y="0"/>
                </a:moveTo>
                <a:lnTo>
                  <a:pt x="5206" y="244856"/>
                </a:lnTo>
                <a:lnTo>
                  <a:pt x="0" y="725551"/>
                </a:lnTo>
                <a:lnTo>
                  <a:pt x="433069" y="975613"/>
                </a:lnTo>
                <a:lnTo>
                  <a:pt x="846963" y="730757"/>
                </a:lnTo>
                <a:lnTo>
                  <a:pt x="852042" y="249935"/>
                </a:lnTo>
                <a:lnTo>
                  <a:pt x="41897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15"/>
          <p:cNvSpPr/>
          <p:nvPr/>
        </p:nvSpPr>
        <p:spPr>
          <a:xfrm>
            <a:off x="5508075" y="3433145"/>
            <a:ext cx="950468" cy="1088475"/>
          </a:xfrm>
          <a:custGeom>
            <a:avLst/>
            <a:gdLst/>
            <a:ahLst/>
            <a:cxnLst/>
            <a:rect l="l" t="t" r="r" b="b"/>
            <a:pathLst>
              <a:path w="712851" h="816356">
                <a:moveTo>
                  <a:pt x="4318" y="204850"/>
                </a:moveTo>
                <a:lnTo>
                  <a:pt x="350520" y="0"/>
                </a:lnTo>
                <a:lnTo>
                  <a:pt x="712851" y="209169"/>
                </a:lnTo>
                <a:lnTo>
                  <a:pt x="708660" y="611505"/>
                </a:lnTo>
                <a:lnTo>
                  <a:pt x="362331" y="816356"/>
                </a:lnTo>
                <a:lnTo>
                  <a:pt x="0" y="607187"/>
                </a:lnTo>
                <a:lnTo>
                  <a:pt x="4318" y="20485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14"/>
          <p:cNvSpPr/>
          <p:nvPr/>
        </p:nvSpPr>
        <p:spPr>
          <a:xfrm>
            <a:off x="5404807" y="357726"/>
            <a:ext cx="1136056" cy="1300817"/>
          </a:xfrm>
          <a:custGeom>
            <a:avLst/>
            <a:gdLst/>
            <a:ahLst/>
            <a:cxnLst/>
            <a:rect l="l" t="t" r="r" b="b"/>
            <a:pathLst>
              <a:path w="852042" h="975613">
                <a:moveTo>
                  <a:pt x="418972" y="0"/>
                </a:moveTo>
                <a:lnTo>
                  <a:pt x="5206" y="244856"/>
                </a:lnTo>
                <a:lnTo>
                  <a:pt x="0" y="725551"/>
                </a:lnTo>
                <a:lnTo>
                  <a:pt x="433069" y="975613"/>
                </a:lnTo>
                <a:lnTo>
                  <a:pt x="846963" y="730757"/>
                </a:lnTo>
                <a:lnTo>
                  <a:pt x="852042" y="249935"/>
                </a:lnTo>
                <a:lnTo>
                  <a:pt x="41897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15"/>
          <p:cNvSpPr/>
          <p:nvPr/>
        </p:nvSpPr>
        <p:spPr>
          <a:xfrm>
            <a:off x="5497603" y="463888"/>
            <a:ext cx="950468" cy="1088475"/>
          </a:xfrm>
          <a:custGeom>
            <a:avLst/>
            <a:gdLst/>
            <a:ahLst/>
            <a:cxnLst/>
            <a:rect l="l" t="t" r="r" b="b"/>
            <a:pathLst>
              <a:path w="712851" h="816356">
                <a:moveTo>
                  <a:pt x="4318" y="204850"/>
                </a:moveTo>
                <a:lnTo>
                  <a:pt x="350520" y="0"/>
                </a:lnTo>
                <a:lnTo>
                  <a:pt x="712851" y="209169"/>
                </a:lnTo>
                <a:lnTo>
                  <a:pt x="708660" y="611505"/>
                </a:lnTo>
                <a:lnTo>
                  <a:pt x="362331" y="816356"/>
                </a:lnTo>
                <a:lnTo>
                  <a:pt x="0" y="607187"/>
                </a:lnTo>
                <a:lnTo>
                  <a:pt x="4318" y="20485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88115" y="175937"/>
            <a:ext cx="1911620" cy="631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7360" y="3903148"/>
            <a:ext cx="1137920" cy="101600"/>
          </a:xfrm>
          <a:custGeom>
            <a:avLst/>
            <a:gdLst/>
            <a:ahLst/>
            <a:cxnLst/>
            <a:rect l="l" t="t" r="r" b="b"/>
            <a:pathLst>
              <a:path w="853440" h="76200">
                <a:moveTo>
                  <a:pt x="777240" y="0"/>
                </a:moveTo>
                <a:lnTo>
                  <a:pt x="777240" y="76200"/>
                </a:lnTo>
                <a:lnTo>
                  <a:pt x="834390" y="47625"/>
                </a:lnTo>
                <a:lnTo>
                  <a:pt x="789940" y="47625"/>
                </a:lnTo>
                <a:lnTo>
                  <a:pt x="789940" y="28575"/>
                </a:lnTo>
                <a:lnTo>
                  <a:pt x="834390" y="28575"/>
                </a:lnTo>
                <a:lnTo>
                  <a:pt x="777240" y="0"/>
                </a:lnTo>
                <a:close/>
              </a:path>
              <a:path w="853440" h="76200">
                <a:moveTo>
                  <a:pt x="42671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7194" y="47625"/>
                </a:lnTo>
                <a:lnTo>
                  <a:pt x="417194" y="38100"/>
                </a:lnTo>
                <a:lnTo>
                  <a:pt x="436244" y="38100"/>
                </a:lnTo>
                <a:lnTo>
                  <a:pt x="426719" y="28575"/>
                </a:lnTo>
                <a:close/>
              </a:path>
              <a:path w="853440" h="76200">
                <a:moveTo>
                  <a:pt x="417194" y="38100"/>
                </a:moveTo>
                <a:lnTo>
                  <a:pt x="417194" y="47625"/>
                </a:lnTo>
                <a:lnTo>
                  <a:pt x="426719" y="47625"/>
                </a:lnTo>
                <a:lnTo>
                  <a:pt x="417194" y="38100"/>
                </a:lnTo>
                <a:close/>
              </a:path>
              <a:path w="853440" h="76200">
                <a:moveTo>
                  <a:pt x="777240" y="28575"/>
                </a:moveTo>
                <a:lnTo>
                  <a:pt x="436244" y="28575"/>
                </a:lnTo>
                <a:lnTo>
                  <a:pt x="436244" y="38100"/>
                </a:lnTo>
                <a:lnTo>
                  <a:pt x="417194" y="38100"/>
                </a:lnTo>
                <a:lnTo>
                  <a:pt x="426719" y="47625"/>
                </a:lnTo>
                <a:lnTo>
                  <a:pt x="777240" y="47625"/>
                </a:lnTo>
                <a:lnTo>
                  <a:pt x="777240" y="28575"/>
                </a:lnTo>
                <a:close/>
              </a:path>
              <a:path w="853440" h="76200">
                <a:moveTo>
                  <a:pt x="834390" y="28575"/>
                </a:moveTo>
                <a:lnTo>
                  <a:pt x="789940" y="28575"/>
                </a:lnTo>
                <a:lnTo>
                  <a:pt x="789940" y="47625"/>
                </a:lnTo>
                <a:lnTo>
                  <a:pt x="834390" y="47625"/>
                </a:lnTo>
                <a:lnTo>
                  <a:pt x="853440" y="38100"/>
                </a:lnTo>
                <a:lnTo>
                  <a:pt x="834390" y="28575"/>
                </a:lnTo>
                <a:close/>
              </a:path>
              <a:path w="853440" h="76200">
                <a:moveTo>
                  <a:pt x="436244" y="28575"/>
                </a:moveTo>
                <a:lnTo>
                  <a:pt x="426719" y="28575"/>
                </a:lnTo>
                <a:lnTo>
                  <a:pt x="436244" y="38100"/>
                </a:lnTo>
                <a:lnTo>
                  <a:pt x="436244" y="285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77360" y="5355825"/>
            <a:ext cx="1137920" cy="101600"/>
          </a:xfrm>
          <a:custGeom>
            <a:avLst/>
            <a:gdLst/>
            <a:ahLst/>
            <a:cxnLst/>
            <a:rect l="l" t="t" r="r" b="b"/>
            <a:pathLst>
              <a:path w="853440" h="76200">
                <a:moveTo>
                  <a:pt x="777240" y="0"/>
                </a:moveTo>
                <a:lnTo>
                  <a:pt x="777240" y="76200"/>
                </a:lnTo>
                <a:lnTo>
                  <a:pt x="834390" y="47625"/>
                </a:lnTo>
                <a:lnTo>
                  <a:pt x="789940" y="47625"/>
                </a:lnTo>
                <a:lnTo>
                  <a:pt x="789940" y="28575"/>
                </a:lnTo>
                <a:lnTo>
                  <a:pt x="834390" y="28575"/>
                </a:lnTo>
                <a:lnTo>
                  <a:pt x="777240" y="0"/>
                </a:lnTo>
                <a:close/>
              </a:path>
              <a:path w="853440" h="76200">
                <a:moveTo>
                  <a:pt x="42671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7194" y="47625"/>
                </a:lnTo>
                <a:lnTo>
                  <a:pt x="417194" y="38100"/>
                </a:lnTo>
                <a:lnTo>
                  <a:pt x="436244" y="38100"/>
                </a:lnTo>
                <a:lnTo>
                  <a:pt x="426719" y="28575"/>
                </a:lnTo>
                <a:close/>
              </a:path>
              <a:path w="853440" h="76200">
                <a:moveTo>
                  <a:pt x="417194" y="38100"/>
                </a:moveTo>
                <a:lnTo>
                  <a:pt x="417194" y="47625"/>
                </a:lnTo>
                <a:lnTo>
                  <a:pt x="426719" y="47625"/>
                </a:lnTo>
                <a:lnTo>
                  <a:pt x="417194" y="38100"/>
                </a:lnTo>
                <a:close/>
              </a:path>
              <a:path w="853440" h="76200">
                <a:moveTo>
                  <a:pt x="777240" y="28575"/>
                </a:moveTo>
                <a:lnTo>
                  <a:pt x="436244" y="28575"/>
                </a:lnTo>
                <a:lnTo>
                  <a:pt x="436244" y="38100"/>
                </a:lnTo>
                <a:lnTo>
                  <a:pt x="417194" y="38100"/>
                </a:lnTo>
                <a:lnTo>
                  <a:pt x="426719" y="47625"/>
                </a:lnTo>
                <a:lnTo>
                  <a:pt x="777240" y="47625"/>
                </a:lnTo>
                <a:lnTo>
                  <a:pt x="777240" y="28575"/>
                </a:lnTo>
                <a:close/>
              </a:path>
              <a:path w="853440" h="76200">
                <a:moveTo>
                  <a:pt x="834390" y="28575"/>
                </a:moveTo>
                <a:lnTo>
                  <a:pt x="789940" y="28575"/>
                </a:lnTo>
                <a:lnTo>
                  <a:pt x="789940" y="47625"/>
                </a:lnTo>
                <a:lnTo>
                  <a:pt x="834390" y="47625"/>
                </a:lnTo>
                <a:lnTo>
                  <a:pt x="853440" y="38100"/>
                </a:lnTo>
                <a:lnTo>
                  <a:pt x="834390" y="28575"/>
                </a:lnTo>
                <a:close/>
              </a:path>
              <a:path w="853440" h="76200">
                <a:moveTo>
                  <a:pt x="436244" y="28575"/>
                </a:moveTo>
                <a:lnTo>
                  <a:pt x="426719" y="28575"/>
                </a:lnTo>
                <a:lnTo>
                  <a:pt x="436244" y="38100"/>
                </a:lnTo>
                <a:lnTo>
                  <a:pt x="436244" y="285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7360" y="2372883"/>
            <a:ext cx="1137920" cy="101600"/>
          </a:xfrm>
          <a:custGeom>
            <a:avLst/>
            <a:gdLst/>
            <a:ahLst/>
            <a:cxnLst/>
            <a:rect l="l" t="t" r="r" b="b"/>
            <a:pathLst>
              <a:path w="853440" h="76200">
                <a:moveTo>
                  <a:pt x="777240" y="0"/>
                </a:moveTo>
                <a:lnTo>
                  <a:pt x="777240" y="76200"/>
                </a:lnTo>
                <a:lnTo>
                  <a:pt x="834390" y="47625"/>
                </a:lnTo>
                <a:lnTo>
                  <a:pt x="789940" y="47625"/>
                </a:lnTo>
                <a:lnTo>
                  <a:pt x="789940" y="28575"/>
                </a:lnTo>
                <a:lnTo>
                  <a:pt x="834390" y="28575"/>
                </a:lnTo>
                <a:lnTo>
                  <a:pt x="777240" y="0"/>
                </a:lnTo>
                <a:close/>
              </a:path>
              <a:path w="853440" h="76200">
                <a:moveTo>
                  <a:pt x="42671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7194" y="47625"/>
                </a:lnTo>
                <a:lnTo>
                  <a:pt x="417194" y="38100"/>
                </a:lnTo>
                <a:lnTo>
                  <a:pt x="436244" y="38100"/>
                </a:lnTo>
                <a:lnTo>
                  <a:pt x="426719" y="28575"/>
                </a:lnTo>
                <a:close/>
              </a:path>
              <a:path w="853440" h="76200">
                <a:moveTo>
                  <a:pt x="417194" y="38100"/>
                </a:moveTo>
                <a:lnTo>
                  <a:pt x="417194" y="47625"/>
                </a:lnTo>
                <a:lnTo>
                  <a:pt x="426719" y="47625"/>
                </a:lnTo>
                <a:lnTo>
                  <a:pt x="417194" y="38100"/>
                </a:lnTo>
                <a:close/>
              </a:path>
              <a:path w="853440" h="76200">
                <a:moveTo>
                  <a:pt x="777240" y="28575"/>
                </a:moveTo>
                <a:lnTo>
                  <a:pt x="436244" y="28575"/>
                </a:lnTo>
                <a:lnTo>
                  <a:pt x="436244" y="38100"/>
                </a:lnTo>
                <a:lnTo>
                  <a:pt x="417194" y="38100"/>
                </a:lnTo>
                <a:lnTo>
                  <a:pt x="426719" y="47625"/>
                </a:lnTo>
                <a:lnTo>
                  <a:pt x="777240" y="47625"/>
                </a:lnTo>
                <a:lnTo>
                  <a:pt x="777240" y="28575"/>
                </a:lnTo>
                <a:close/>
              </a:path>
              <a:path w="853440" h="76200">
                <a:moveTo>
                  <a:pt x="834390" y="28575"/>
                </a:moveTo>
                <a:lnTo>
                  <a:pt x="789940" y="28575"/>
                </a:lnTo>
                <a:lnTo>
                  <a:pt x="789940" y="47625"/>
                </a:lnTo>
                <a:lnTo>
                  <a:pt x="834390" y="47625"/>
                </a:lnTo>
                <a:lnTo>
                  <a:pt x="853440" y="38100"/>
                </a:lnTo>
                <a:lnTo>
                  <a:pt x="834390" y="28575"/>
                </a:lnTo>
                <a:close/>
              </a:path>
              <a:path w="853440" h="76200">
                <a:moveTo>
                  <a:pt x="436244" y="28575"/>
                </a:moveTo>
                <a:lnTo>
                  <a:pt x="426719" y="28575"/>
                </a:lnTo>
                <a:lnTo>
                  <a:pt x="436244" y="38100"/>
                </a:lnTo>
                <a:lnTo>
                  <a:pt x="436244" y="285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34" y="84"/>
            <a:ext cx="2673435" cy="888915"/>
          </a:xfrm>
          <a:custGeom>
            <a:avLst/>
            <a:gdLst/>
            <a:ahLst/>
            <a:cxnLst/>
            <a:rect l="l" t="t" r="r" b="b"/>
            <a:pathLst>
              <a:path w="2005076" h="666686">
                <a:moveTo>
                  <a:pt x="0" y="666686"/>
                </a:moveTo>
                <a:lnTo>
                  <a:pt x="2005076" y="666686"/>
                </a:lnTo>
                <a:lnTo>
                  <a:pt x="2005076" y="0"/>
                </a:lnTo>
                <a:lnTo>
                  <a:pt x="0" y="0"/>
                </a:lnTo>
                <a:lnTo>
                  <a:pt x="0" y="666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"/>
            <a:ext cx="4592317" cy="6857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997" y="125563"/>
            <a:ext cx="4336288" cy="6643116"/>
          </a:xfrm>
          <a:custGeom>
            <a:avLst/>
            <a:gdLst/>
            <a:ahLst/>
            <a:cxnLst/>
            <a:rect l="l" t="t" r="r" b="b"/>
            <a:pathLst>
              <a:path w="3252216" h="4982337">
                <a:moveTo>
                  <a:pt x="0" y="4982337"/>
                </a:moveTo>
                <a:lnTo>
                  <a:pt x="3252216" y="4982337"/>
                </a:lnTo>
                <a:lnTo>
                  <a:pt x="3252216" y="0"/>
                </a:lnTo>
                <a:lnTo>
                  <a:pt x="0" y="0"/>
                </a:lnTo>
                <a:lnTo>
                  <a:pt x="0" y="49823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672" y="289567"/>
            <a:ext cx="3203787" cy="827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47" algn="ctr" defTabSz="1218990"/>
            <a:r>
              <a:rPr lang="ru-RU" sz="2700" dirty="0">
                <a:solidFill>
                  <a:srgbClr val="FFFFFF"/>
                </a:solidFill>
                <a:latin typeface="Arial"/>
                <a:cs typeface="Arial"/>
              </a:rPr>
              <a:t>НАПРАВЛЕНИЯ РАЗВИТИЯ СИСТЕМЫ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218990"/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ОБР</a:t>
            </a:r>
            <a:r>
              <a:rPr sz="2700" spc="-13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ЗО</a:t>
            </a:r>
            <a:r>
              <a:rPr sz="2700" spc="-13" dirty="0">
                <a:solidFill>
                  <a:srgbClr val="FFFFFF"/>
                </a:solidFill>
                <a:latin typeface="Arial"/>
                <a:cs typeface="Arial"/>
              </a:rPr>
              <a:t>ВА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НИЯ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77360" y="866308"/>
            <a:ext cx="1137920" cy="101600"/>
          </a:xfrm>
          <a:custGeom>
            <a:avLst/>
            <a:gdLst/>
            <a:ahLst/>
            <a:cxnLst/>
            <a:rect l="l" t="t" r="r" b="b"/>
            <a:pathLst>
              <a:path w="853440" h="76200">
                <a:moveTo>
                  <a:pt x="777240" y="0"/>
                </a:moveTo>
                <a:lnTo>
                  <a:pt x="777240" y="76200"/>
                </a:lnTo>
                <a:lnTo>
                  <a:pt x="834390" y="47625"/>
                </a:lnTo>
                <a:lnTo>
                  <a:pt x="789940" y="47625"/>
                </a:lnTo>
                <a:lnTo>
                  <a:pt x="789940" y="28575"/>
                </a:lnTo>
                <a:lnTo>
                  <a:pt x="834390" y="28575"/>
                </a:lnTo>
                <a:lnTo>
                  <a:pt x="777240" y="0"/>
                </a:lnTo>
                <a:close/>
              </a:path>
              <a:path w="853440" h="76200">
                <a:moveTo>
                  <a:pt x="42671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7194" y="47625"/>
                </a:lnTo>
                <a:lnTo>
                  <a:pt x="417194" y="38100"/>
                </a:lnTo>
                <a:lnTo>
                  <a:pt x="436244" y="38100"/>
                </a:lnTo>
                <a:lnTo>
                  <a:pt x="426719" y="28575"/>
                </a:lnTo>
                <a:close/>
              </a:path>
              <a:path w="853440" h="76200">
                <a:moveTo>
                  <a:pt x="417194" y="38100"/>
                </a:moveTo>
                <a:lnTo>
                  <a:pt x="417194" y="47625"/>
                </a:lnTo>
                <a:lnTo>
                  <a:pt x="426719" y="47625"/>
                </a:lnTo>
                <a:lnTo>
                  <a:pt x="417194" y="38100"/>
                </a:lnTo>
                <a:close/>
              </a:path>
              <a:path w="853440" h="76200">
                <a:moveTo>
                  <a:pt x="777240" y="28575"/>
                </a:moveTo>
                <a:lnTo>
                  <a:pt x="436244" y="28575"/>
                </a:lnTo>
                <a:lnTo>
                  <a:pt x="436244" y="38100"/>
                </a:lnTo>
                <a:lnTo>
                  <a:pt x="417194" y="38100"/>
                </a:lnTo>
                <a:lnTo>
                  <a:pt x="426719" y="47625"/>
                </a:lnTo>
                <a:lnTo>
                  <a:pt x="777240" y="47625"/>
                </a:lnTo>
                <a:lnTo>
                  <a:pt x="777240" y="28575"/>
                </a:lnTo>
                <a:close/>
              </a:path>
              <a:path w="853440" h="76200">
                <a:moveTo>
                  <a:pt x="834390" y="28575"/>
                </a:moveTo>
                <a:lnTo>
                  <a:pt x="789940" y="28575"/>
                </a:lnTo>
                <a:lnTo>
                  <a:pt x="789940" y="47625"/>
                </a:lnTo>
                <a:lnTo>
                  <a:pt x="834390" y="47625"/>
                </a:lnTo>
                <a:lnTo>
                  <a:pt x="853440" y="38100"/>
                </a:lnTo>
                <a:lnTo>
                  <a:pt x="834390" y="28575"/>
                </a:lnTo>
                <a:close/>
              </a:path>
              <a:path w="853440" h="76200">
                <a:moveTo>
                  <a:pt x="436244" y="28575"/>
                </a:moveTo>
                <a:lnTo>
                  <a:pt x="426719" y="28575"/>
                </a:lnTo>
                <a:lnTo>
                  <a:pt x="436244" y="38100"/>
                </a:lnTo>
                <a:lnTo>
                  <a:pt x="436244" y="285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64038" y="543864"/>
            <a:ext cx="807263" cy="74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8676" y="1796828"/>
            <a:ext cx="1136056" cy="1300817"/>
          </a:xfrm>
          <a:custGeom>
            <a:avLst/>
            <a:gdLst/>
            <a:ahLst/>
            <a:cxnLst/>
            <a:rect l="l" t="t" r="r" b="b"/>
            <a:pathLst>
              <a:path w="852042" h="975613">
                <a:moveTo>
                  <a:pt x="418972" y="0"/>
                </a:moveTo>
                <a:lnTo>
                  <a:pt x="5206" y="244856"/>
                </a:lnTo>
                <a:lnTo>
                  <a:pt x="0" y="725551"/>
                </a:lnTo>
                <a:lnTo>
                  <a:pt x="433069" y="975613"/>
                </a:lnTo>
                <a:lnTo>
                  <a:pt x="846963" y="730757"/>
                </a:lnTo>
                <a:lnTo>
                  <a:pt x="852042" y="249935"/>
                </a:lnTo>
                <a:lnTo>
                  <a:pt x="41897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01471" y="1902989"/>
            <a:ext cx="950468" cy="1088475"/>
          </a:xfrm>
          <a:custGeom>
            <a:avLst/>
            <a:gdLst/>
            <a:ahLst/>
            <a:cxnLst/>
            <a:rect l="l" t="t" r="r" b="b"/>
            <a:pathLst>
              <a:path w="712851" h="816356">
                <a:moveTo>
                  <a:pt x="4318" y="204850"/>
                </a:moveTo>
                <a:lnTo>
                  <a:pt x="350520" y="0"/>
                </a:lnTo>
                <a:lnTo>
                  <a:pt x="712851" y="209169"/>
                </a:lnTo>
                <a:lnTo>
                  <a:pt x="708660" y="611505"/>
                </a:lnTo>
                <a:lnTo>
                  <a:pt x="362331" y="816356"/>
                </a:lnTo>
                <a:lnTo>
                  <a:pt x="0" y="607187"/>
                </a:lnTo>
                <a:lnTo>
                  <a:pt x="4318" y="20485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00878" y="2071307"/>
            <a:ext cx="751839" cy="75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64031" y="5065019"/>
            <a:ext cx="730300" cy="73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8376" y="3562922"/>
            <a:ext cx="828937" cy="828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899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Рисунок 8"/>
          <p:cNvPicPr/>
          <p:nvPr/>
        </p:nvPicPr>
        <p:blipFill>
          <a:blip r:embed="rId2"/>
          <a:stretch/>
        </p:blipFill>
        <p:spPr>
          <a:xfrm>
            <a:off x="724680" y="1617120"/>
            <a:ext cx="611640" cy="4575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54" name="Picture 3"/>
          <p:cNvPicPr/>
          <p:nvPr/>
        </p:nvPicPr>
        <p:blipFill>
          <a:blip r:embed="rId3"/>
          <a:stretch/>
        </p:blipFill>
        <p:spPr>
          <a:xfrm>
            <a:off x="724680" y="2377800"/>
            <a:ext cx="452880" cy="4575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55" name="Рисунок 10"/>
          <p:cNvPicPr/>
          <p:nvPr/>
        </p:nvPicPr>
        <p:blipFill>
          <a:blip r:embed="rId4"/>
          <a:stretch/>
        </p:blipFill>
        <p:spPr>
          <a:xfrm>
            <a:off x="682560" y="3173400"/>
            <a:ext cx="536760" cy="4575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56" name="Picture 4"/>
          <p:cNvPicPr/>
          <p:nvPr/>
        </p:nvPicPr>
        <p:blipFill>
          <a:blip r:embed="rId5"/>
          <a:stretch/>
        </p:blipFill>
        <p:spPr>
          <a:xfrm>
            <a:off x="698760" y="3968640"/>
            <a:ext cx="578880" cy="477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57" name="Рисунок 12"/>
          <p:cNvPicPr/>
          <p:nvPr/>
        </p:nvPicPr>
        <p:blipFill>
          <a:blip r:embed="rId6"/>
          <a:stretch/>
        </p:blipFill>
        <p:spPr>
          <a:xfrm>
            <a:off x="762120" y="4902480"/>
            <a:ext cx="494640" cy="4575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58" name="Рисунок 13"/>
          <p:cNvPicPr/>
          <p:nvPr/>
        </p:nvPicPr>
        <p:blipFill>
          <a:blip r:embed="rId7"/>
          <a:stretch/>
        </p:blipFill>
        <p:spPr>
          <a:xfrm>
            <a:off x="6064920" y="1569240"/>
            <a:ext cx="435600" cy="4629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59" name="Рисунок 14"/>
          <p:cNvPicPr/>
          <p:nvPr/>
        </p:nvPicPr>
        <p:blipFill>
          <a:blip r:embed="rId8"/>
          <a:stretch/>
        </p:blipFill>
        <p:spPr>
          <a:xfrm>
            <a:off x="6043680" y="2377800"/>
            <a:ext cx="515160" cy="4575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  <p:pic>
        <p:nvPicPr>
          <p:cNvPr id="460" name="Рисунок 16"/>
          <p:cNvPicPr/>
          <p:nvPr/>
        </p:nvPicPr>
        <p:blipFill>
          <a:blip r:embed="rId9"/>
          <a:stretch/>
        </p:blipFill>
        <p:spPr>
          <a:xfrm>
            <a:off x="5985296" y="3370472"/>
            <a:ext cx="611640" cy="4575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</p:pic>
      <p:grpSp>
        <p:nvGrpSpPr>
          <p:cNvPr id="461" name="Group 1"/>
          <p:cNvGrpSpPr/>
          <p:nvPr/>
        </p:nvGrpSpPr>
        <p:grpSpPr>
          <a:xfrm>
            <a:off x="6075527" y="4336920"/>
            <a:ext cx="475200" cy="312840"/>
            <a:chOff x="6091920" y="3965400"/>
            <a:chExt cx="475200" cy="312840"/>
          </a:xfrm>
          <a:solidFill>
            <a:schemeClr val="accent4">
              <a:lumMod val="50000"/>
            </a:schemeClr>
          </a:solidFill>
        </p:grpSpPr>
        <p:sp>
          <p:nvSpPr>
            <p:cNvPr id="462" name="CustomShape 2"/>
            <p:cNvSpPr/>
            <p:nvPr/>
          </p:nvSpPr>
          <p:spPr>
            <a:xfrm>
              <a:off x="6222240" y="4032360"/>
              <a:ext cx="344880" cy="245880"/>
            </a:xfrm>
            <a:custGeom>
              <a:avLst/>
              <a:gdLst/>
              <a:ahLst/>
              <a:cxnLst/>
              <a:rect l="l" t="t" r="r" b="b"/>
              <a:pathLst>
                <a:path w="2983" h="2851">
                  <a:moveTo>
                    <a:pt x="2634" y="0"/>
                  </a:moveTo>
                  <a:lnTo>
                    <a:pt x="349" y="0"/>
                  </a:lnTo>
                  <a:cubicBezTo>
                    <a:pt x="157" y="0"/>
                    <a:pt x="0" y="157"/>
                    <a:pt x="0" y="349"/>
                  </a:cubicBezTo>
                  <a:lnTo>
                    <a:pt x="0" y="1786"/>
                  </a:lnTo>
                  <a:cubicBezTo>
                    <a:pt x="0" y="1978"/>
                    <a:pt x="157" y="2135"/>
                    <a:pt x="349" y="2135"/>
                  </a:cubicBezTo>
                  <a:lnTo>
                    <a:pt x="1951" y="2135"/>
                  </a:lnTo>
                  <a:lnTo>
                    <a:pt x="1951" y="2015"/>
                  </a:lnTo>
                  <a:lnTo>
                    <a:pt x="349" y="2015"/>
                  </a:lnTo>
                  <a:cubicBezTo>
                    <a:pt x="223" y="2015"/>
                    <a:pt x="120" y="1912"/>
                    <a:pt x="120" y="1786"/>
                  </a:cubicBezTo>
                  <a:lnTo>
                    <a:pt x="120" y="349"/>
                  </a:lnTo>
                  <a:cubicBezTo>
                    <a:pt x="120" y="223"/>
                    <a:pt x="223" y="120"/>
                    <a:pt x="349" y="120"/>
                  </a:cubicBezTo>
                  <a:lnTo>
                    <a:pt x="2634" y="120"/>
                  </a:lnTo>
                  <a:cubicBezTo>
                    <a:pt x="2760" y="120"/>
                    <a:pt x="2863" y="223"/>
                    <a:pt x="2863" y="349"/>
                  </a:cubicBezTo>
                  <a:lnTo>
                    <a:pt x="2863" y="1786"/>
                  </a:lnTo>
                  <a:cubicBezTo>
                    <a:pt x="2863" y="1911"/>
                    <a:pt x="2762" y="2013"/>
                    <a:pt x="2637" y="2015"/>
                  </a:cubicBezTo>
                  <a:cubicBezTo>
                    <a:pt x="2604" y="2015"/>
                    <a:pt x="2578" y="2042"/>
                    <a:pt x="2578" y="2075"/>
                  </a:cubicBezTo>
                  <a:lnTo>
                    <a:pt x="2578" y="2701"/>
                  </a:lnTo>
                  <a:lnTo>
                    <a:pt x="2088" y="2082"/>
                  </a:lnTo>
                  <a:cubicBezTo>
                    <a:pt x="2055" y="2039"/>
                    <a:pt x="2005" y="2015"/>
                    <a:pt x="1951" y="2015"/>
                  </a:cubicBezTo>
                  <a:lnTo>
                    <a:pt x="1951" y="2135"/>
                  </a:lnTo>
                  <a:cubicBezTo>
                    <a:pt x="1968" y="2135"/>
                    <a:pt x="1984" y="2143"/>
                    <a:pt x="1994" y="2156"/>
                  </a:cubicBezTo>
                  <a:lnTo>
                    <a:pt x="2512" y="2811"/>
                  </a:lnTo>
                  <a:cubicBezTo>
                    <a:pt x="2532" y="2837"/>
                    <a:pt x="2562" y="2851"/>
                    <a:pt x="2593" y="2851"/>
                  </a:cubicBezTo>
                  <a:cubicBezTo>
                    <a:pt x="2604" y="2851"/>
                    <a:pt x="2616" y="2849"/>
                    <a:pt x="2628" y="2845"/>
                  </a:cubicBezTo>
                  <a:cubicBezTo>
                    <a:pt x="2670" y="2830"/>
                    <a:pt x="2698" y="2791"/>
                    <a:pt x="2698" y="2746"/>
                  </a:cubicBezTo>
                  <a:lnTo>
                    <a:pt x="2698" y="2129"/>
                  </a:lnTo>
                  <a:cubicBezTo>
                    <a:pt x="2860" y="2099"/>
                    <a:pt x="2983" y="1956"/>
                    <a:pt x="2983" y="1786"/>
                  </a:cubicBezTo>
                  <a:lnTo>
                    <a:pt x="2983" y="349"/>
                  </a:lnTo>
                  <a:cubicBezTo>
                    <a:pt x="2983" y="157"/>
                    <a:pt x="2827" y="0"/>
                    <a:pt x="2634" y="0"/>
                  </a:cubicBezTo>
                  <a:lnTo>
                    <a:pt x="2634" y="0"/>
                  </a:lnTo>
                  <a:close/>
                </a:path>
              </a:pathLst>
            </a:custGeom>
            <a:grpFill/>
            <a:ln w="32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3"/>
            <p:cNvSpPr/>
            <p:nvPr/>
          </p:nvSpPr>
          <p:spPr>
            <a:xfrm>
              <a:off x="6091920" y="3965400"/>
              <a:ext cx="301320" cy="214920"/>
            </a:xfrm>
            <a:custGeom>
              <a:avLst/>
              <a:gdLst/>
              <a:ahLst/>
              <a:cxnLst/>
              <a:rect l="l" t="t" r="r" b="b"/>
              <a:pathLst>
                <a:path w="2612" h="2497">
                  <a:moveTo>
                    <a:pt x="884" y="1756"/>
                  </a:moveTo>
                  <a:cubicBezTo>
                    <a:pt x="843" y="1761"/>
                    <a:pt x="806" y="1783"/>
                    <a:pt x="780" y="1815"/>
                  </a:cubicBezTo>
                  <a:lnTo>
                    <a:pt x="368" y="2337"/>
                  </a:lnTo>
                  <a:lnTo>
                    <a:pt x="368" y="1814"/>
                  </a:lnTo>
                  <a:cubicBezTo>
                    <a:pt x="368" y="1781"/>
                    <a:pt x="342" y="1754"/>
                    <a:pt x="309" y="1754"/>
                  </a:cubicBezTo>
                  <a:cubicBezTo>
                    <a:pt x="205" y="1753"/>
                    <a:pt x="120" y="1667"/>
                    <a:pt x="120" y="1562"/>
                  </a:cubicBezTo>
                  <a:lnTo>
                    <a:pt x="120" y="312"/>
                  </a:lnTo>
                  <a:cubicBezTo>
                    <a:pt x="120" y="206"/>
                    <a:pt x="206" y="120"/>
                    <a:pt x="312" y="120"/>
                  </a:cubicBezTo>
                  <a:lnTo>
                    <a:pt x="2301" y="120"/>
                  </a:lnTo>
                  <a:cubicBezTo>
                    <a:pt x="2406" y="120"/>
                    <a:pt x="2492" y="206"/>
                    <a:pt x="2492" y="312"/>
                  </a:cubicBezTo>
                  <a:lnTo>
                    <a:pt x="2492" y="543"/>
                  </a:lnTo>
                  <a:cubicBezTo>
                    <a:pt x="2492" y="576"/>
                    <a:pt x="2519" y="603"/>
                    <a:pt x="2552" y="603"/>
                  </a:cubicBezTo>
                  <a:cubicBezTo>
                    <a:pt x="2586" y="603"/>
                    <a:pt x="2612" y="576"/>
                    <a:pt x="2612" y="543"/>
                  </a:cubicBezTo>
                  <a:lnTo>
                    <a:pt x="2612" y="312"/>
                  </a:lnTo>
                  <a:cubicBezTo>
                    <a:pt x="2612" y="140"/>
                    <a:pt x="2473" y="0"/>
                    <a:pt x="2301" y="0"/>
                  </a:cubicBezTo>
                  <a:lnTo>
                    <a:pt x="312" y="0"/>
                  </a:lnTo>
                  <a:cubicBezTo>
                    <a:pt x="140" y="0"/>
                    <a:pt x="0" y="140"/>
                    <a:pt x="0" y="312"/>
                  </a:cubicBezTo>
                  <a:lnTo>
                    <a:pt x="0" y="1562"/>
                  </a:lnTo>
                  <a:cubicBezTo>
                    <a:pt x="0" y="1712"/>
                    <a:pt x="107" y="1838"/>
                    <a:pt x="248" y="1867"/>
                  </a:cubicBezTo>
                  <a:lnTo>
                    <a:pt x="248" y="2398"/>
                  </a:lnTo>
                  <a:cubicBezTo>
                    <a:pt x="248" y="2441"/>
                    <a:pt x="274" y="2478"/>
                    <a:pt x="315" y="2492"/>
                  </a:cubicBezTo>
                  <a:cubicBezTo>
                    <a:pt x="326" y="2495"/>
                    <a:pt x="337" y="2497"/>
                    <a:pt x="348" y="2497"/>
                  </a:cubicBezTo>
                  <a:cubicBezTo>
                    <a:pt x="377" y="2497"/>
                    <a:pt x="405" y="2484"/>
                    <a:pt x="424" y="2460"/>
                  </a:cubicBezTo>
                  <a:lnTo>
                    <a:pt x="875" y="1889"/>
                  </a:lnTo>
                  <a:cubicBezTo>
                    <a:pt x="881" y="1881"/>
                    <a:pt x="890" y="1876"/>
                    <a:pt x="901" y="1874"/>
                  </a:cubicBezTo>
                  <a:cubicBezTo>
                    <a:pt x="934" y="1870"/>
                    <a:pt x="956" y="1839"/>
                    <a:pt x="952" y="1807"/>
                  </a:cubicBezTo>
                  <a:cubicBezTo>
                    <a:pt x="947" y="1774"/>
                    <a:pt x="917" y="1751"/>
                    <a:pt x="884" y="1756"/>
                  </a:cubicBezTo>
                  <a:lnTo>
                    <a:pt x="884" y="1756"/>
                  </a:lnTo>
                  <a:close/>
                </a:path>
              </a:pathLst>
            </a:custGeom>
            <a:grpFill/>
            <a:ln w="32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4" name="CustomShape 4"/>
          <p:cNvSpPr/>
          <p:nvPr/>
        </p:nvSpPr>
        <p:spPr>
          <a:xfrm>
            <a:off x="6575467" y="5029205"/>
            <a:ext cx="44704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2" tIns="44998" rIns="89992" bIns="44998">
            <a:spAutoFit/>
          </a:bodyPr>
          <a:lstStyle/>
          <a:p>
            <a:pPr defTabSz="1219080"/>
            <a:r>
              <a:rPr lang="ru-RU" sz="1600" spc="-1" dirty="0">
                <a:solidFill>
                  <a:srgbClr val="595959"/>
                </a:solidFill>
                <a:latin typeface="Circe"/>
                <a:ea typeface="DejaVu Sans"/>
              </a:rPr>
              <a:t>Треки будут реализованы в том числе в рамках Всероссийского конкурса «Большая перемена», а также в деятельности РДШ</a:t>
            </a:r>
            <a:endParaRPr lang="ru-RU" sz="16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682560" y="349601"/>
            <a:ext cx="10928168" cy="6653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2" tIns="44998" rIns="89992" bIns="44998">
            <a:spAutoFit/>
          </a:bodyPr>
          <a:lstStyle/>
          <a:p>
            <a:pPr defTabSz="1219080"/>
            <a:r>
              <a:rPr lang="ru-RU" sz="3700" b="1" spc="-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DejaVu Sans"/>
                <a:cs typeface="Arial" pitchFamily="34" charset="0"/>
              </a:rPr>
              <a:t>НАПРАВЛЕНИЯ СИСТЕМЫ ВОСПИТАНИЯ</a:t>
            </a:r>
            <a:endParaRPr lang="ru-RU" sz="3700" b="1" spc="-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CustomShape 6"/>
          <p:cNvSpPr/>
          <p:nvPr/>
        </p:nvSpPr>
        <p:spPr>
          <a:xfrm>
            <a:off x="1340280" y="1528920"/>
            <a:ext cx="4374360" cy="437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2" tIns="44998" rIns="89992" bIns="44998">
            <a:noAutofit/>
          </a:bodyPr>
          <a:lstStyle/>
          <a:p>
            <a:pPr defTabSz="1219080">
              <a:spcBef>
                <a:spcPts val="1800"/>
              </a:spcBef>
            </a:pPr>
            <a:r>
              <a:rPr lang="ru-RU" sz="2000" spc="-1">
                <a:solidFill>
                  <a:srgbClr val="595959"/>
                </a:solidFill>
                <a:latin typeface="Circe"/>
                <a:ea typeface="DejaVu Sans"/>
              </a:rPr>
              <a:t>Создавай Будущее </a:t>
            </a:r>
            <a:r>
              <a:rPr sz="2400">
                <a:solidFill>
                  <a:prstClr val="black"/>
                </a:solidFill>
              </a:rPr>
              <a:t/>
            </a:r>
            <a:br>
              <a:rPr sz="2400">
                <a:solidFill>
                  <a:prstClr val="black"/>
                </a:solidFill>
              </a:rPr>
            </a:br>
            <a:r>
              <a:rPr lang="ru-RU" sz="1600" spc="-1">
                <a:solidFill>
                  <a:srgbClr val="595959"/>
                </a:solidFill>
                <a:latin typeface="Circe"/>
                <a:ea typeface="DejaVu Sans"/>
              </a:rPr>
              <a:t>научные и инженерные проекты</a:t>
            </a:r>
            <a:endParaRPr lang="ru-RU" sz="1600" spc="-1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>
                <a:solidFill>
                  <a:srgbClr val="595959"/>
                </a:solidFill>
                <a:latin typeface="Circe"/>
                <a:ea typeface="DejaVu Sans"/>
              </a:rPr>
              <a:t>Познавай Россию </a:t>
            </a:r>
            <a:r>
              <a:rPr sz="2400">
                <a:solidFill>
                  <a:prstClr val="black"/>
                </a:solidFill>
              </a:rPr>
              <a:t/>
            </a:r>
            <a:br>
              <a:rPr sz="2400">
                <a:solidFill>
                  <a:prstClr val="black"/>
                </a:solidFill>
              </a:rPr>
            </a:br>
            <a:r>
              <a:rPr lang="ru-RU" sz="1600" spc="-1">
                <a:solidFill>
                  <a:srgbClr val="595959"/>
                </a:solidFill>
                <a:latin typeface="Circe"/>
                <a:ea typeface="DejaVu Sans"/>
              </a:rPr>
              <a:t>различные формы туризма</a:t>
            </a:r>
            <a:endParaRPr lang="ru-RU" sz="1600" spc="-1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>
                <a:solidFill>
                  <a:srgbClr val="595959"/>
                </a:solidFill>
                <a:latin typeface="Circe"/>
                <a:ea typeface="DejaVu Sans"/>
              </a:rPr>
              <a:t>Твори </a:t>
            </a:r>
            <a:r>
              <a:rPr sz="2400">
                <a:solidFill>
                  <a:prstClr val="black"/>
                </a:solidFill>
              </a:rPr>
              <a:t/>
            </a:r>
            <a:br>
              <a:rPr sz="2400">
                <a:solidFill>
                  <a:prstClr val="black"/>
                </a:solidFill>
              </a:rPr>
            </a:br>
            <a:r>
              <a:rPr lang="ru-RU" sz="1600" spc="-1">
                <a:solidFill>
                  <a:srgbClr val="595959"/>
                </a:solidFill>
                <a:latin typeface="Circe"/>
                <a:ea typeface="DejaVu Sans"/>
              </a:rPr>
              <a:t>искусство и творчество</a:t>
            </a:r>
            <a:endParaRPr lang="ru-RU" sz="1600" spc="-1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>
                <a:solidFill>
                  <a:srgbClr val="595959"/>
                </a:solidFill>
                <a:latin typeface="Circe"/>
                <a:ea typeface="DejaVu Sans"/>
              </a:rPr>
              <a:t>Меняй мир вокруг </a:t>
            </a:r>
            <a:r>
              <a:rPr sz="2400">
                <a:solidFill>
                  <a:prstClr val="black"/>
                </a:solidFill>
              </a:rPr>
              <a:t/>
            </a:r>
            <a:br>
              <a:rPr sz="2400">
                <a:solidFill>
                  <a:prstClr val="black"/>
                </a:solidFill>
              </a:rPr>
            </a:br>
            <a:r>
              <a:rPr lang="ru-RU" sz="1600" spc="-1">
                <a:solidFill>
                  <a:srgbClr val="595959"/>
                </a:solidFill>
                <a:latin typeface="Circe"/>
                <a:ea typeface="DejaVu Sans"/>
              </a:rPr>
              <a:t>предпринимательство и новые технологии для жизни</a:t>
            </a:r>
            <a:endParaRPr lang="ru-RU" sz="1600" spc="-1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>
                <a:solidFill>
                  <a:srgbClr val="595959"/>
                </a:solidFill>
                <a:latin typeface="Circe"/>
                <a:ea typeface="DejaVu Sans"/>
              </a:rPr>
              <a:t>Делай добро </a:t>
            </a:r>
            <a:r>
              <a:rPr sz="2400">
                <a:solidFill>
                  <a:prstClr val="black"/>
                </a:solidFill>
              </a:rPr>
              <a:t/>
            </a:r>
            <a:br>
              <a:rPr sz="2400">
                <a:solidFill>
                  <a:prstClr val="black"/>
                </a:solidFill>
              </a:rPr>
            </a:br>
            <a:r>
              <a:rPr lang="ru-RU" sz="1600" spc="-1">
                <a:solidFill>
                  <a:srgbClr val="595959"/>
                </a:solidFill>
                <a:latin typeface="Circe"/>
                <a:ea typeface="DejaVu Sans"/>
              </a:rPr>
              <a:t>волонтерство и социальное проектирование</a:t>
            </a:r>
            <a:endParaRPr lang="ru-RU" sz="16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467" name="CustomShape 7"/>
          <p:cNvSpPr/>
          <p:nvPr/>
        </p:nvSpPr>
        <p:spPr>
          <a:xfrm>
            <a:off x="6599880" y="1528920"/>
            <a:ext cx="4374360" cy="305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2" tIns="44998" rIns="89992" bIns="44998">
            <a:noAutofit/>
          </a:bodyPr>
          <a:lstStyle/>
          <a:p>
            <a:pPr defTabSz="1219080">
              <a:spcBef>
                <a:spcPts val="1800"/>
              </a:spcBef>
            </a:pPr>
            <a:r>
              <a:rPr lang="ru-RU" sz="2000" spc="-1" dirty="0">
                <a:solidFill>
                  <a:srgbClr val="595959"/>
                </a:solidFill>
                <a:latin typeface="Circe"/>
                <a:ea typeface="DejaVu Sans"/>
              </a:rPr>
              <a:t>Будь здоров </a:t>
            </a:r>
            <a:r>
              <a:rPr sz="2400" dirty="0">
                <a:solidFill>
                  <a:prstClr val="black"/>
                </a:solidFill>
              </a:rPr>
              <a:t/>
            </a:r>
            <a:br>
              <a:rPr sz="2400" dirty="0">
                <a:solidFill>
                  <a:prstClr val="black"/>
                </a:solidFill>
              </a:rPr>
            </a:br>
            <a:r>
              <a:rPr lang="ru-RU" sz="1600" spc="-1" dirty="0">
                <a:solidFill>
                  <a:srgbClr val="595959"/>
                </a:solidFill>
                <a:latin typeface="Circe"/>
                <a:ea typeface="DejaVu Sans"/>
              </a:rPr>
              <a:t>здоровый образ жизни и  развитие медицины</a:t>
            </a:r>
            <a:endParaRPr lang="ru-RU" sz="1600" spc="-1" dirty="0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 dirty="0">
                <a:solidFill>
                  <a:srgbClr val="595959"/>
                </a:solidFill>
                <a:latin typeface="Circe"/>
                <a:ea typeface="DejaVu Sans"/>
              </a:rPr>
              <a:t>Сохраняй природу </a:t>
            </a:r>
            <a:r>
              <a:rPr sz="2400" dirty="0">
                <a:solidFill>
                  <a:prstClr val="black"/>
                </a:solidFill>
              </a:rPr>
              <a:t/>
            </a:r>
            <a:br>
              <a:rPr sz="2400" dirty="0">
                <a:solidFill>
                  <a:prstClr val="black"/>
                </a:solidFill>
              </a:rPr>
            </a:br>
            <a:r>
              <a:rPr lang="ru-RU" sz="1600" spc="-1" dirty="0">
                <a:solidFill>
                  <a:srgbClr val="595959"/>
                </a:solidFill>
                <a:latin typeface="Circe"/>
                <a:ea typeface="DejaVu Sans"/>
              </a:rPr>
              <a:t>экология и сохранение планеты</a:t>
            </a:r>
            <a:endParaRPr lang="ru-RU" sz="1600" spc="-1" dirty="0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 dirty="0">
                <a:solidFill>
                  <a:srgbClr val="595959"/>
                </a:solidFill>
                <a:latin typeface="Circe"/>
                <a:ea typeface="DejaVu Sans"/>
              </a:rPr>
              <a:t>Помни </a:t>
            </a:r>
            <a:r>
              <a:rPr sz="2400" dirty="0">
                <a:solidFill>
                  <a:prstClr val="black"/>
                </a:solidFill>
              </a:rPr>
              <a:t/>
            </a:r>
            <a:br>
              <a:rPr sz="2400" dirty="0">
                <a:solidFill>
                  <a:prstClr val="black"/>
                </a:solidFill>
              </a:rPr>
            </a:br>
            <a:r>
              <a:rPr lang="ru-RU" sz="1600" spc="-1" dirty="0">
                <a:solidFill>
                  <a:srgbClr val="595959"/>
                </a:solidFill>
                <a:latin typeface="Circe"/>
                <a:ea typeface="DejaVu Sans"/>
              </a:rPr>
              <a:t>патриотизм и сохранение ценностей</a:t>
            </a:r>
            <a:endParaRPr lang="ru-RU" sz="1600" spc="-1" dirty="0">
              <a:solidFill>
                <a:prstClr val="black"/>
              </a:solidFill>
              <a:latin typeface="Arial"/>
            </a:endParaRPr>
          </a:p>
          <a:p>
            <a:pPr defTabSz="1219080">
              <a:spcBef>
                <a:spcPts val="1800"/>
              </a:spcBef>
            </a:pPr>
            <a:r>
              <a:rPr lang="ru-RU" sz="2000" spc="-1" dirty="0">
                <a:solidFill>
                  <a:srgbClr val="595959"/>
                </a:solidFill>
                <a:latin typeface="Circe"/>
                <a:ea typeface="DejaVu Sans"/>
              </a:rPr>
              <a:t>Расскажи о главном </a:t>
            </a:r>
            <a:r>
              <a:rPr sz="2400" dirty="0">
                <a:solidFill>
                  <a:prstClr val="black"/>
                </a:solidFill>
              </a:rPr>
              <a:t/>
            </a:r>
            <a:br>
              <a:rPr sz="2400" dirty="0">
                <a:solidFill>
                  <a:prstClr val="black"/>
                </a:solidFill>
              </a:rPr>
            </a:br>
            <a:r>
              <a:rPr lang="ru-RU" sz="1600" spc="-1" dirty="0">
                <a:solidFill>
                  <a:srgbClr val="595959"/>
                </a:solidFill>
                <a:latin typeface="Circe"/>
                <a:ea typeface="DejaVu Sans"/>
              </a:rPr>
              <a:t>новый медиа контент</a:t>
            </a:r>
            <a:endParaRPr lang="ru-RU" sz="16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8" name="Line 8"/>
          <p:cNvSpPr/>
          <p:nvPr/>
        </p:nvSpPr>
        <p:spPr>
          <a:xfrm>
            <a:off x="6710400" y="4902480"/>
            <a:ext cx="289584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38839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68" y="914531"/>
            <a:ext cx="9697077" cy="779700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r>
              <a:rPr lang="ru-RU" sz="2100" b="1" dirty="0">
                <a:cs typeface="Arial" pitchFamily="34" charset="0"/>
              </a:rPr>
              <a:t>1 сентября — традиционные линейки и всероссийский урок, посвящённый 75-летию победы в Великой Отечественной войне.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69" y="1858379"/>
            <a:ext cx="10810355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ea typeface="Calibri" pitchFamily="34" charset="0"/>
                <a:cs typeface="Arial" pitchFamily="34" charset="0"/>
              </a:rPr>
              <a:t>ВПР в этом году пройдут в начале года. Их результаты помогут учителям и ученикам определить уровень знаний и пробелы после дистанционного обучения. </a:t>
            </a:r>
            <a:endParaRPr lang="ru-RU" sz="2100" b="1" dirty="0"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95469" y="2841323"/>
            <a:ext cx="9848539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ea typeface="Calibri" pitchFamily="34" charset="0"/>
                <a:cs typeface="Arial" pitchFamily="34" charset="0"/>
              </a:rPr>
              <a:t>С 1 сентября все классные руководители будут получать ежемесячную надбавку 5 тысяч рублей. Все прежние выплаты педагогам сохранят. </a:t>
            </a:r>
            <a:endParaRPr lang="ru-RU" sz="2100" b="1" dirty="0"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295467" y="3649672"/>
            <a:ext cx="9848540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>
                <a:ea typeface="Calibri" pitchFamily="34" charset="0"/>
                <a:cs typeface="Arial" pitchFamily="34" charset="0"/>
              </a:rPr>
              <a:t>Закон о воспитании в школах вступит в силу 1 сентября этого года. </a:t>
            </a:r>
            <a:endParaRPr lang="ru-RU" sz="2100" b="1" dirty="0">
              <a:cs typeface="Arial" pitchFamily="34" charset="0"/>
            </a:endParaRPr>
          </a:p>
        </p:txBody>
      </p:sp>
      <p:sp>
        <p:nvSpPr>
          <p:cNvPr id="30" name="object 11"/>
          <p:cNvSpPr/>
          <p:nvPr/>
        </p:nvSpPr>
        <p:spPr>
          <a:xfrm>
            <a:off x="9783659" y="5824388"/>
            <a:ext cx="1649476" cy="909320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object 11"/>
          <p:cNvSpPr txBox="1">
            <a:spLocks/>
          </p:cNvSpPr>
          <p:nvPr/>
        </p:nvSpPr>
        <p:spPr>
          <a:xfrm>
            <a:off x="609600" y="68627"/>
            <a:ext cx="11496221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spc="-3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НОВОЕ В 2020-2021 УЧЕБНОМ ГОДУ</a:t>
            </a:r>
            <a:endParaRPr lang="ru-RU" sz="27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70" y="4169222"/>
            <a:ext cx="8493599" cy="415495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r>
              <a:rPr lang="ru-RU" b="1" dirty="0"/>
              <a:t>Приступают к работе участники программы «Земский учитель»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5467" y="6008901"/>
            <a:ext cx="6368660" cy="41549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r>
              <a:rPr lang="ru-RU" b="1" dirty="0" smtClean="0"/>
              <a:t>Бесплатное горячее </a:t>
            </a:r>
            <a:r>
              <a:rPr lang="ru-RU" b="1" dirty="0"/>
              <a:t>питание учеников начальной школы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467" y="4790181"/>
            <a:ext cx="10081280" cy="707883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r>
              <a:rPr lang="ru-RU" b="1" dirty="0"/>
              <a:t>В сентябре 2021 года протестируют новую систему аттестации школьных педагогов, появятся должности и квалификационные категории учитель-методист, учитель-наставник.</a:t>
            </a:r>
          </a:p>
        </p:txBody>
      </p:sp>
      <p:sp>
        <p:nvSpPr>
          <p:cNvPr id="10" name="4-конечная звезда 9"/>
          <p:cNvSpPr/>
          <p:nvPr/>
        </p:nvSpPr>
        <p:spPr>
          <a:xfrm>
            <a:off x="609600" y="914528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609600" y="1892829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609600" y="2854275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609600" y="3602827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609600" y="4274901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609600" y="5138997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609600" y="6003093"/>
            <a:ext cx="480053" cy="498248"/>
          </a:xfrm>
          <a:prstGeom prst="star4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2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114" y="175937"/>
            <a:ext cx="1911620" cy="631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9140"/>
            <a:endParaRPr sz="240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588" y="3857073"/>
            <a:ext cx="101600" cy="1106763"/>
          </a:xfrm>
          <a:custGeom>
            <a:avLst/>
            <a:gdLst/>
            <a:ahLst/>
            <a:cxnLst/>
            <a:rect l="l" t="t" r="r" b="b"/>
            <a:pathLst>
              <a:path w="76200" h="830072">
                <a:moveTo>
                  <a:pt x="47625" y="763397"/>
                </a:moveTo>
                <a:lnTo>
                  <a:pt x="47625" y="791972"/>
                </a:lnTo>
                <a:lnTo>
                  <a:pt x="0" y="791972"/>
                </a:lnTo>
                <a:lnTo>
                  <a:pt x="38100" y="830072"/>
                </a:lnTo>
                <a:lnTo>
                  <a:pt x="76200" y="791972"/>
                </a:lnTo>
                <a:lnTo>
                  <a:pt x="28575" y="791972"/>
                </a:lnTo>
                <a:lnTo>
                  <a:pt x="28575" y="763397"/>
                </a:lnTo>
                <a:lnTo>
                  <a:pt x="47625" y="763397"/>
                </a:lnTo>
                <a:close/>
              </a:path>
              <a:path w="76200" h="830072">
                <a:moveTo>
                  <a:pt x="38100" y="753872"/>
                </a:moveTo>
                <a:lnTo>
                  <a:pt x="28575" y="763397"/>
                </a:lnTo>
                <a:lnTo>
                  <a:pt x="28575" y="791972"/>
                </a:lnTo>
                <a:lnTo>
                  <a:pt x="47625" y="791972"/>
                </a:lnTo>
                <a:lnTo>
                  <a:pt x="47625" y="763397"/>
                </a:lnTo>
                <a:lnTo>
                  <a:pt x="38100" y="753872"/>
                </a:lnTo>
                <a:close/>
              </a:path>
              <a:path w="76200" h="830072">
                <a:moveTo>
                  <a:pt x="47625" y="63500"/>
                </a:moveTo>
                <a:lnTo>
                  <a:pt x="28575" y="63500"/>
                </a:lnTo>
                <a:lnTo>
                  <a:pt x="28575" y="763397"/>
                </a:lnTo>
                <a:lnTo>
                  <a:pt x="38100" y="753872"/>
                </a:lnTo>
                <a:lnTo>
                  <a:pt x="47625" y="753872"/>
                </a:lnTo>
                <a:lnTo>
                  <a:pt x="47625" y="63500"/>
                </a:lnTo>
                <a:close/>
              </a:path>
              <a:path w="76200" h="830072">
                <a:moveTo>
                  <a:pt x="47625" y="753872"/>
                </a:moveTo>
                <a:lnTo>
                  <a:pt x="38100" y="753872"/>
                </a:lnTo>
                <a:lnTo>
                  <a:pt x="47625" y="763397"/>
                </a:lnTo>
                <a:lnTo>
                  <a:pt x="47625" y="753872"/>
                </a:lnTo>
                <a:close/>
              </a:path>
              <a:path w="76200" h="830072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0072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9140"/>
            <a:endParaRPr sz="240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" y="0"/>
            <a:ext cx="2574900" cy="1045125"/>
          </a:xfrm>
          <a:custGeom>
            <a:avLst/>
            <a:gdLst/>
            <a:ahLst/>
            <a:cxnLst/>
            <a:rect l="l" t="t" r="r" b="b"/>
            <a:pathLst>
              <a:path w="1931175" h="783844">
                <a:moveTo>
                  <a:pt x="0" y="783844"/>
                </a:moveTo>
                <a:lnTo>
                  <a:pt x="1931175" y="783844"/>
                </a:lnTo>
                <a:lnTo>
                  <a:pt x="1931175" y="0"/>
                </a:lnTo>
                <a:lnTo>
                  <a:pt x="0" y="0"/>
                </a:lnTo>
                <a:lnTo>
                  <a:pt x="0" y="78384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219140"/>
            <a:endParaRPr sz="240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" y="381002"/>
            <a:ext cx="11612868" cy="371906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defTabSz="1219140"/>
            <a:endParaRPr sz="240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850" y="3342469"/>
            <a:ext cx="3880273" cy="645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defTabSz="1219140">
              <a:lnSpc>
                <a:spcPts val="5080"/>
              </a:lnSpc>
            </a:pPr>
            <a:r>
              <a:rPr sz="4300" dirty="0">
                <a:solidFill>
                  <a:srgbClr val="FFFFFF"/>
                </a:solidFill>
                <a:latin typeface="Arial"/>
                <a:cs typeface="Arial"/>
              </a:rPr>
              <a:t>ЖЕЛАЮ</a:t>
            </a:r>
            <a:r>
              <a:rPr sz="43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dirty="0">
                <a:solidFill>
                  <a:srgbClr val="FFFFFF"/>
                </a:solidFill>
                <a:latin typeface="Arial"/>
                <a:cs typeface="Arial"/>
              </a:rPr>
              <a:t>ВСЕМ</a:t>
            </a:r>
            <a:endParaRPr sz="4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854" y="4407113"/>
            <a:ext cx="5111146" cy="1326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3" algn="ctr" defTabSz="1219140"/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Успешной и результативной р</a:t>
            </a:r>
            <a:r>
              <a:rPr sz="2700" b="1" dirty="0" err="1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аботы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!</a:t>
            </a:r>
            <a:endParaRPr sz="2700" b="1" dirty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52916" y="219119"/>
            <a:ext cx="6239085" cy="459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219140"/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1" y="331724"/>
            <a:ext cx="5952067" cy="4367952"/>
          </a:xfrm>
          <a:custGeom>
            <a:avLst/>
            <a:gdLst/>
            <a:ahLst/>
            <a:cxnLst/>
            <a:rect l="l" t="t" r="r" b="b"/>
            <a:pathLst>
              <a:path w="4464050" h="3275964">
                <a:moveTo>
                  <a:pt x="0" y="3275964"/>
                </a:moveTo>
                <a:lnTo>
                  <a:pt x="4464050" y="3275964"/>
                </a:lnTo>
                <a:lnTo>
                  <a:pt x="4464050" y="0"/>
                </a:lnTo>
                <a:lnTo>
                  <a:pt x="0" y="0"/>
                </a:lnTo>
                <a:lnTo>
                  <a:pt x="0" y="327596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21914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0CB8ED5-5558-4AA1-B729-D61E3613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sz="2400" b="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5696164-8185-4B6C-BF9A-177EEF45F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8" y="2034000"/>
            <a:ext cx="6829253" cy="186556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создание условий для непрерывного повышения и развития профессиональных компетенций педагогических работников МСО в соответствие с ведущими положениями российской системы профессионального роста и достижения качественного образования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00" y="1850956"/>
            <a:ext cx="3105000" cy="252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59BBE8-FEB8-444F-BE4E-89863A1E5F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F7337CB-F959-4C06-B308-7A4F92D6C01E}"/>
              </a:ext>
            </a:extLst>
          </p:cNvPr>
          <p:cNvGrpSpPr/>
          <p:nvPr/>
        </p:nvGrpSpPr>
        <p:grpSpPr>
          <a:xfrm>
            <a:off x="6950488" y="1309723"/>
            <a:ext cx="2250000" cy="4275000"/>
            <a:chOff x="426000" y="1989000"/>
            <a:chExt cx="2250000" cy="4275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7AE5D3E-AD91-4E89-AE8F-BC3CF8ED092C}"/>
                </a:ext>
              </a:extLst>
            </p:cNvPr>
            <p:cNvSpPr/>
            <p:nvPr/>
          </p:nvSpPr>
          <p:spPr>
            <a:xfrm>
              <a:off x="426000" y="3114000"/>
              <a:ext cx="2249999" cy="31500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ED122976-0450-4B51-8133-FB11373C1495}"/>
                </a:ext>
              </a:extLst>
            </p:cNvPr>
            <p:cNvSpPr/>
            <p:nvPr/>
          </p:nvSpPr>
          <p:spPr>
            <a:xfrm>
              <a:off x="426000" y="1989000"/>
              <a:ext cx="2250000" cy="22500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1BA85991-B978-4D12-9E54-C21DADD5C013}"/>
                </a:ext>
              </a:extLst>
            </p:cNvPr>
            <p:cNvSpPr/>
            <p:nvPr/>
          </p:nvSpPr>
          <p:spPr>
            <a:xfrm>
              <a:off x="663412" y="2242812"/>
              <a:ext cx="1775175" cy="17751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7B8A926A-EE86-4479-8E61-814115E52EE3}"/>
                </a:ext>
              </a:extLst>
            </p:cNvPr>
            <p:cNvSpPr/>
            <p:nvPr/>
          </p:nvSpPr>
          <p:spPr>
            <a:xfrm>
              <a:off x="800372" y="4525145"/>
              <a:ext cx="150124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ГППО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5138A323-A1EA-40DC-9D35-914A53E54540}"/>
                </a:ext>
              </a:extLst>
            </p:cNvPr>
            <p:cNvSpPr/>
            <p:nvPr/>
          </p:nvSpPr>
          <p:spPr>
            <a:xfrm>
              <a:off x="1240059" y="4069723"/>
              <a:ext cx="6218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kern="0" dirty="0">
                  <a:solidFill>
                    <a:prstClr val="white"/>
                  </a:solidFill>
                </a:rPr>
                <a:t>02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F6D067FA-6EE0-454B-B953-450DB39A5268}"/>
                </a:ext>
              </a:extLst>
            </p:cNvPr>
            <p:cNvSpPr/>
            <p:nvPr/>
          </p:nvSpPr>
          <p:spPr>
            <a:xfrm>
              <a:off x="536059" y="4990019"/>
              <a:ext cx="2029877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500" kern="0" dirty="0">
                  <a:solidFill>
                    <a:prstClr val="white"/>
                  </a:solidFill>
                </a:rPr>
                <a:t>Городские профессиональные педагогические объединения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A2D3555F-0FA0-4AD8-B50F-CA9BA3B86848}"/>
              </a:ext>
            </a:extLst>
          </p:cNvPr>
          <p:cNvGrpSpPr/>
          <p:nvPr/>
        </p:nvGrpSpPr>
        <p:grpSpPr>
          <a:xfrm>
            <a:off x="4700488" y="1309723"/>
            <a:ext cx="2250000" cy="4275000"/>
            <a:chOff x="426000" y="1989000"/>
            <a:chExt cx="2250000" cy="42750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3AD350BF-406D-4663-8DBD-0CD64A803CEC}"/>
                </a:ext>
              </a:extLst>
            </p:cNvPr>
            <p:cNvSpPr/>
            <p:nvPr/>
          </p:nvSpPr>
          <p:spPr>
            <a:xfrm>
              <a:off x="426000" y="3114000"/>
              <a:ext cx="2249999" cy="3150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FB7B6297-06FE-427F-8858-554C41D73959}"/>
                </a:ext>
              </a:extLst>
            </p:cNvPr>
            <p:cNvSpPr/>
            <p:nvPr/>
          </p:nvSpPr>
          <p:spPr>
            <a:xfrm>
              <a:off x="426000" y="1989000"/>
              <a:ext cx="2250000" cy="2250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8E3E9026-EEEC-437E-ADDE-0BA5B4159B4F}"/>
                </a:ext>
              </a:extLst>
            </p:cNvPr>
            <p:cNvSpPr/>
            <p:nvPr/>
          </p:nvSpPr>
          <p:spPr>
            <a:xfrm>
              <a:off x="663412" y="2242812"/>
              <a:ext cx="1775175" cy="17751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C2F916EE-2EA1-4C21-871B-19ECA6779554}"/>
                </a:ext>
              </a:extLst>
            </p:cNvPr>
            <p:cNvSpPr/>
            <p:nvPr/>
          </p:nvSpPr>
          <p:spPr>
            <a:xfrm>
              <a:off x="800372" y="4525145"/>
              <a:ext cx="162833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kern="0" dirty="0"/>
                <a:t>СЕТЕВЫЕ СООБЩЕСТВА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C07FEE2E-D0BD-4981-BAF4-72B2BDACCE90}"/>
                </a:ext>
              </a:extLst>
            </p:cNvPr>
            <p:cNvSpPr/>
            <p:nvPr/>
          </p:nvSpPr>
          <p:spPr>
            <a:xfrm>
              <a:off x="1240059" y="4069723"/>
              <a:ext cx="6218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kern="0" dirty="0">
                  <a:solidFill>
                    <a:prstClr val="white"/>
                  </a:solidFill>
                </a:rPr>
                <a:t>01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B299EC4F-98D9-44E2-B0DF-BCAC4C1A534C}"/>
                </a:ext>
              </a:extLst>
            </p:cNvPr>
            <p:cNvSpPr/>
            <p:nvPr/>
          </p:nvSpPr>
          <p:spPr>
            <a:xfrm>
              <a:off x="536061" y="5171476"/>
              <a:ext cx="2029877" cy="57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500" b="1" kern="0" dirty="0">
                  <a:solidFill>
                    <a:schemeClr val="accent5">
                      <a:lumMod val="50000"/>
                    </a:schemeClr>
                  </a:solidFill>
                </a:rPr>
                <a:t>Педагогическая лаборатория успеха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5AE9FFBA-B0B8-49E2-8618-64DB02CDA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118" y="2656027"/>
              <a:ext cx="900000" cy="9000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E3682C85-54D4-404D-A143-5706D3B92898}"/>
              </a:ext>
            </a:extLst>
          </p:cNvPr>
          <p:cNvGrpSpPr/>
          <p:nvPr/>
        </p:nvGrpSpPr>
        <p:grpSpPr>
          <a:xfrm>
            <a:off x="9200488" y="1309723"/>
            <a:ext cx="2250000" cy="4275000"/>
            <a:chOff x="426000" y="1989000"/>
            <a:chExt cx="2250000" cy="4275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1D50BC76-9F6E-4F75-A2D6-F297AD9B9CBD}"/>
                </a:ext>
              </a:extLst>
            </p:cNvPr>
            <p:cNvSpPr/>
            <p:nvPr/>
          </p:nvSpPr>
          <p:spPr>
            <a:xfrm>
              <a:off x="426000" y="3114000"/>
              <a:ext cx="2249999" cy="315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937F3E87-E88B-4EC1-B1B8-48A56ADCFE5A}"/>
                </a:ext>
              </a:extLst>
            </p:cNvPr>
            <p:cNvSpPr/>
            <p:nvPr/>
          </p:nvSpPr>
          <p:spPr>
            <a:xfrm>
              <a:off x="426000" y="1989000"/>
              <a:ext cx="2250000" cy="225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3B036C4F-512E-4C89-A944-D91970F6C37D}"/>
                </a:ext>
              </a:extLst>
            </p:cNvPr>
            <p:cNvSpPr/>
            <p:nvPr/>
          </p:nvSpPr>
          <p:spPr>
            <a:xfrm>
              <a:off x="663406" y="2203836"/>
              <a:ext cx="1775175" cy="17751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62A7A81-752C-4645-829F-6B7E9D800734}"/>
                </a:ext>
              </a:extLst>
            </p:cNvPr>
            <p:cNvSpPr/>
            <p:nvPr/>
          </p:nvSpPr>
          <p:spPr>
            <a:xfrm>
              <a:off x="663412" y="4525145"/>
              <a:ext cx="163820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ГМО - АССОЦИАЦИИ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20ECDB24-757C-4A68-BD4F-FF07A43937B5}"/>
                </a:ext>
              </a:extLst>
            </p:cNvPr>
            <p:cNvSpPr/>
            <p:nvPr/>
          </p:nvSpPr>
          <p:spPr>
            <a:xfrm>
              <a:off x="1240059" y="4069723"/>
              <a:ext cx="6218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kern="0" dirty="0">
                  <a:solidFill>
                    <a:prstClr val="white"/>
                  </a:solidFill>
                </a:rPr>
                <a:t>03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75259516-B331-4A0A-8B2E-43C4CD00C7C9}"/>
                </a:ext>
              </a:extLst>
            </p:cNvPr>
            <p:cNvSpPr/>
            <p:nvPr/>
          </p:nvSpPr>
          <p:spPr>
            <a:xfrm>
              <a:off x="536056" y="5251628"/>
              <a:ext cx="2029877" cy="57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500" kern="0" dirty="0">
                  <a:solidFill>
                    <a:prstClr val="white"/>
                  </a:solidFill>
                </a:rPr>
                <a:t>По педагогическим проблемам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5E5EE11-8A8A-429E-9698-857B6E006E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09532" y="1962147"/>
            <a:ext cx="900000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97194A2-F04E-4654-85B7-7B5E0D797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75488" y="196214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B06A7A-E837-42CA-9352-A218466E0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405041" y="1197007"/>
            <a:ext cx="3516899" cy="97775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СЕТЕВЫЕ СООБЩЕСТВА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«Педагогическая лаборатория успеха»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5C0DEE-D063-4D04-9493-FEF0FAF0524C}"/>
              </a:ext>
            </a:extLst>
          </p:cNvPr>
          <p:cNvSpPr/>
          <p:nvPr/>
        </p:nvSpPr>
        <p:spPr>
          <a:xfrm>
            <a:off x="7691937" y="1320653"/>
            <a:ext cx="706083" cy="70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4C3827-9ACA-4FB7-A6BD-D5FE7158AF58}"/>
              </a:ext>
            </a:extLst>
          </p:cNvPr>
          <p:cNvSpPr txBox="1"/>
          <p:nvPr/>
        </p:nvSpPr>
        <p:spPr>
          <a:xfrm>
            <a:off x="7744260" y="1381313"/>
            <a:ext cx="601447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F4BCCF8A-B6D2-43F6-B407-2C3B5182574B}"/>
              </a:ext>
            </a:extLst>
          </p:cNvPr>
          <p:cNvSpPr txBox="1">
            <a:spLocks/>
          </p:cNvSpPr>
          <p:nvPr/>
        </p:nvSpPr>
        <p:spPr>
          <a:xfrm>
            <a:off x="8398021" y="2346007"/>
            <a:ext cx="3516899" cy="97775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ГППО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Городские профессиональные педагогические объединения</a:t>
            </a:r>
          </a:p>
          <a:p>
            <a:pPr marL="0" indent="0">
              <a:buNone/>
            </a:pP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F89CAA8-2111-42D3-BD37-33708FF10070}"/>
              </a:ext>
            </a:extLst>
          </p:cNvPr>
          <p:cNvSpPr/>
          <p:nvPr/>
        </p:nvSpPr>
        <p:spPr>
          <a:xfrm>
            <a:off x="7684917" y="2469653"/>
            <a:ext cx="706083" cy="70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C64586-7BA3-43B6-9DD2-6BAD0527688D}"/>
              </a:ext>
            </a:extLst>
          </p:cNvPr>
          <p:cNvSpPr txBox="1"/>
          <p:nvPr/>
        </p:nvSpPr>
        <p:spPr>
          <a:xfrm>
            <a:off x="7737242" y="2530313"/>
            <a:ext cx="601447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8405041" y="3495007"/>
            <a:ext cx="3516899" cy="97775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ГМО – АССОЦИАЦИИ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bg1"/>
                </a:solidFill>
              </a:rPr>
              <a:t>по педагогической проблеме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AB70EC0-A040-4DEF-AD70-2289995557B4}"/>
              </a:ext>
            </a:extLst>
          </p:cNvPr>
          <p:cNvSpPr/>
          <p:nvPr/>
        </p:nvSpPr>
        <p:spPr>
          <a:xfrm>
            <a:off x="7691937" y="3618653"/>
            <a:ext cx="706083" cy="70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C50DFC-CAB6-4475-A657-5000DE2D3019}"/>
              </a:ext>
            </a:extLst>
          </p:cNvPr>
          <p:cNvSpPr txBox="1"/>
          <p:nvPr/>
        </p:nvSpPr>
        <p:spPr>
          <a:xfrm>
            <a:off x="7744260" y="3679313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94175518"/>
              </p:ext>
            </p:extLst>
          </p:nvPr>
        </p:nvGraphicFramePr>
        <p:xfrm>
          <a:off x="831000" y="189000"/>
          <a:ext cx="6705000" cy="33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r="25861"/>
          <a:stretch>
            <a:fillRect/>
          </a:stretch>
        </p:blipFill>
        <p:spPr>
          <a:xfrm>
            <a:off x="8301001" y="276837"/>
            <a:ext cx="3469883" cy="4789947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1C82F57-905B-42D8-BDF5-BC2D91FE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9000"/>
            <a:ext cx="6525000" cy="855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3"/>
                </a:solidFill>
                <a:latin typeface="+mn-lt"/>
              </a:rPr>
              <a:t>Предмет деятельности ГППО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1BA3BB6F-9E93-4280-959A-DA0D1B5D18B5}"/>
              </a:ext>
            </a:extLst>
          </p:cNvPr>
          <p:cNvSpPr txBox="1">
            <a:spLocks/>
          </p:cNvSpPr>
          <p:nvPr/>
        </p:nvSpPr>
        <p:spPr>
          <a:xfrm>
            <a:off x="1633504" y="999007"/>
            <a:ext cx="6127496" cy="97775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изучение нормативной и методической документации системы образования, консультирование и оказание необходимой помощи педагогическим работникам в вопросах программного обеспечения, повышения качества образования;</a:t>
            </a:r>
            <a:endParaRPr lang="ru-RU" sz="15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BBC6D2C-1A90-4EA5-8433-F49E8B2588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6000" y="4003553"/>
            <a:ext cx="4140000" cy="254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868085" y="999001"/>
            <a:ext cx="706083" cy="70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96E3AD-CEE6-4BCD-BED9-7318A6516826}"/>
              </a:ext>
            </a:extLst>
          </p:cNvPr>
          <p:cNvSpPr txBox="1"/>
          <p:nvPr/>
        </p:nvSpPr>
        <p:spPr>
          <a:xfrm>
            <a:off x="920407" y="1059659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9CC01D10-F751-4500-A4F9-C28EC5ECA683}"/>
              </a:ext>
            </a:extLst>
          </p:cNvPr>
          <p:cNvSpPr txBox="1">
            <a:spLocks/>
          </p:cNvSpPr>
          <p:nvPr/>
        </p:nvSpPr>
        <p:spPr>
          <a:xfrm>
            <a:off x="1553880" y="2026383"/>
            <a:ext cx="6207120" cy="977760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организация работы педагогических работников по принципу предметности деятельности: изучение и реализация основных направлений Международной стратегии «Навыки ХХI века» и ФГОС;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37CB2A3-922E-43DE-9272-162EF3E10AC0}"/>
              </a:ext>
            </a:extLst>
          </p:cNvPr>
          <p:cNvSpPr/>
          <p:nvPr/>
        </p:nvSpPr>
        <p:spPr>
          <a:xfrm>
            <a:off x="868085" y="2026384"/>
            <a:ext cx="706083" cy="706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741C36-ACB3-4D4D-AD23-9B57BB8DDB45}"/>
              </a:ext>
            </a:extLst>
          </p:cNvPr>
          <p:cNvSpPr txBox="1"/>
          <p:nvPr/>
        </p:nvSpPr>
        <p:spPr>
          <a:xfrm>
            <a:off x="920407" y="2087042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46F97BCC-1E58-4E84-BA9D-A0E1227D77E5}"/>
              </a:ext>
            </a:extLst>
          </p:cNvPr>
          <p:cNvSpPr txBox="1">
            <a:spLocks/>
          </p:cNvSpPr>
          <p:nvPr/>
        </p:nvSpPr>
        <p:spPr>
          <a:xfrm>
            <a:off x="1594580" y="3004149"/>
            <a:ext cx="5986421" cy="99668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6183B05-77CD-46AA-BC1B-6B77C21E11DC}"/>
              </a:ext>
            </a:extLst>
          </p:cNvPr>
          <p:cNvSpPr/>
          <p:nvPr/>
        </p:nvSpPr>
        <p:spPr>
          <a:xfrm>
            <a:off x="888497" y="3004145"/>
            <a:ext cx="706083" cy="7060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B95E6D-B842-4320-91E6-6DB3329E5397}"/>
              </a:ext>
            </a:extLst>
          </p:cNvPr>
          <p:cNvSpPr txBox="1"/>
          <p:nvPr/>
        </p:nvSpPr>
        <p:spPr>
          <a:xfrm>
            <a:off x="940819" y="3064802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46F97BCC-1E58-4E84-BA9D-A0E1227D77E5}"/>
              </a:ext>
            </a:extLst>
          </p:cNvPr>
          <p:cNvSpPr txBox="1">
            <a:spLocks/>
          </p:cNvSpPr>
          <p:nvPr/>
        </p:nvSpPr>
        <p:spPr>
          <a:xfrm>
            <a:off x="1572036" y="3952190"/>
            <a:ext cx="5638307" cy="99668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организация открытых уроков, семинаров, мастер-классов по актуальным направлениям современного образования с целью ознакомления с методическими разработками;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xmlns="" id="{46F97BCC-1E58-4E84-BA9D-A0E1227D77E5}"/>
              </a:ext>
            </a:extLst>
          </p:cNvPr>
          <p:cNvSpPr txBox="1">
            <a:spLocks/>
          </p:cNvSpPr>
          <p:nvPr/>
        </p:nvSpPr>
        <p:spPr>
          <a:xfrm>
            <a:off x="1589580" y="4948880"/>
            <a:ext cx="5631421" cy="996689"/>
          </a:xfrm>
          <a:prstGeom prst="rect">
            <a:avLst/>
          </a:prstGeom>
        </p:spPr>
        <p:txBody>
          <a:bodyPr lIns="91430" tIns="45718" rIns="91430" bIns="4571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проведение интеллектуальных и творческих конкурсов, учащихся (интеллектуальная игра МИФ, «Секретный бит», </a:t>
            </a:r>
            <a:r>
              <a:rPr lang="ru-RU" sz="1600" b="1" dirty="0" err="1"/>
              <a:t>метапредметная</a:t>
            </a:r>
            <a:r>
              <a:rPr lang="ru-RU" sz="1600" b="1" dirty="0"/>
              <a:t> олимпиада по естествознанию и др.)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3D1898F-560D-449C-972C-A8DCF299C014}"/>
              </a:ext>
            </a:extLst>
          </p:cNvPr>
          <p:cNvSpPr/>
          <p:nvPr/>
        </p:nvSpPr>
        <p:spPr>
          <a:xfrm>
            <a:off x="889489" y="4000833"/>
            <a:ext cx="706083" cy="70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B95E6D-B842-4320-91E6-6DB3329E5397}"/>
              </a:ext>
            </a:extLst>
          </p:cNvPr>
          <p:cNvSpPr txBox="1"/>
          <p:nvPr/>
        </p:nvSpPr>
        <p:spPr>
          <a:xfrm>
            <a:off x="951438" y="4061491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6183B05-77CD-46AA-BC1B-6B77C21E11DC}"/>
              </a:ext>
            </a:extLst>
          </p:cNvPr>
          <p:cNvSpPr/>
          <p:nvPr/>
        </p:nvSpPr>
        <p:spPr>
          <a:xfrm>
            <a:off x="899113" y="5030909"/>
            <a:ext cx="706083" cy="7060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AB95E6D-B842-4320-91E6-6DB3329E5397}"/>
              </a:ext>
            </a:extLst>
          </p:cNvPr>
          <p:cNvSpPr txBox="1"/>
          <p:nvPr/>
        </p:nvSpPr>
        <p:spPr>
          <a:xfrm>
            <a:off x="952439" y="5091567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5568" y="3004144"/>
            <a:ext cx="5625431" cy="830997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освоение нового содержания, технологий и методов педагогической деятельности  </a:t>
            </a:r>
            <a:r>
              <a:rPr lang="ru-RU" sz="1600" b="1" dirty="0"/>
              <a:t>для решения вопросов повышения качества 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6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1F0DAD7-164D-4948-88C2-5ECAB3E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3" y="324000"/>
            <a:ext cx="6493500" cy="855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+mn-lt"/>
              </a:rPr>
              <a:t>ГМО-ассоциация </a:t>
            </a:r>
            <a:br>
              <a:rPr lang="ru-RU" sz="3200" dirty="0">
                <a:solidFill>
                  <a:schemeClr val="tx1"/>
                </a:solidFill>
                <a:latin typeface="+mn-lt"/>
              </a:rPr>
            </a:br>
            <a:r>
              <a:rPr lang="ru-RU" sz="3200" dirty="0">
                <a:solidFill>
                  <a:schemeClr val="tx1"/>
                </a:solidFill>
                <a:latin typeface="+mn-lt"/>
              </a:rPr>
              <a:t>«Современный учитель»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F3AD87D-350F-4C80-8BB2-D5FBFD56D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000" y="1539000"/>
            <a:ext cx="6705000" cy="855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</a:rPr>
              <a:t>«Актуальные  подходы к контрольно-оценочной деятельности в соответствие с реальными учебными возможностями детей»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4155ACF-57B6-4F35-8EEB-91864D703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6006" y="459000"/>
            <a:ext cx="4410001" cy="6399000"/>
          </a:xfrm>
        </p:spPr>
        <p:txBody>
          <a:bodyPr>
            <a:normAutofit/>
          </a:bodyPr>
          <a:lstStyle/>
          <a:p>
            <a:pPr marL="342858" indent="-342858">
              <a:lnSpc>
                <a:spcPct val="120000"/>
              </a:lnSpc>
              <a:buBlip>
                <a:blip r:embed="rId2"/>
              </a:buBlip>
            </a:pPr>
            <a:r>
              <a:rPr lang="ru-RU" sz="2400" b="1" dirty="0">
                <a:solidFill>
                  <a:schemeClr val="tx1"/>
                </a:solidFill>
              </a:rPr>
              <a:t>      «Индивидуальная матрица внутренних ресурсов учебного успеха ученика»</a:t>
            </a:r>
          </a:p>
          <a:p>
            <a:pPr marL="342858" indent="-342858">
              <a:lnSpc>
                <a:spcPct val="120000"/>
              </a:lnSpc>
              <a:buBlip>
                <a:blip r:embed="rId2"/>
              </a:buBlip>
            </a:pPr>
            <a:r>
              <a:rPr lang="ru-RU" sz="2400" b="1" dirty="0">
                <a:solidFill>
                  <a:schemeClr val="tx1"/>
                </a:solidFill>
              </a:rPr>
              <a:t>«Контрольно-оценочная деятельность в соответствии с ФГОС»</a:t>
            </a:r>
          </a:p>
          <a:p>
            <a:pPr marL="342858" indent="-342858">
              <a:lnSpc>
                <a:spcPct val="120000"/>
              </a:lnSpc>
              <a:buBlip>
                <a:blip r:embed="rId2"/>
              </a:buBlip>
            </a:pPr>
            <a:r>
              <a:rPr lang="ru-RU" sz="2400" b="1" dirty="0">
                <a:solidFill>
                  <a:schemeClr val="tx1"/>
                </a:solidFill>
              </a:rPr>
              <a:t>«Активная оценка - новая и эффективная стратегия обучения»</a:t>
            </a: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9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9876000" y="3609000"/>
            <a:ext cx="2181000" cy="3288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98235" y="2156819"/>
            <a:ext cx="5467772" cy="1323439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pPr algn="ctr"/>
            <a:r>
              <a:rPr lang="ru-RU" sz="2000" b="1" dirty="0">
                <a:solidFill>
                  <a:schemeClr val="accent3"/>
                </a:solidFill>
              </a:rPr>
              <a:t>«Современные подходы к проектированию предметно-развивающей пространственной среды в группах раннего возраста детского сада»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7772" y="338806"/>
            <a:ext cx="6096000" cy="1569660"/>
          </a:xfrm>
          <a:prstGeom prst="rect">
            <a:avLst/>
          </a:prstGeom>
        </p:spPr>
        <p:txBody>
          <a:bodyPr lIns="91430" tIns="45718" rIns="91430" bIns="45718">
            <a:spAutoFit/>
          </a:bodyPr>
          <a:lstStyle/>
          <a:p>
            <a:pPr algn="r"/>
            <a:r>
              <a:rPr lang="ru-RU" sz="3200" b="1" dirty="0"/>
              <a:t>ГМО-ассоциация </a:t>
            </a:r>
          </a:p>
          <a:p>
            <a:pPr algn="r"/>
            <a:r>
              <a:rPr lang="ru-RU" sz="3200" b="1" dirty="0"/>
              <a:t>воспитателей групп раннего возраста детского сада</a:t>
            </a:r>
          </a:p>
        </p:txBody>
      </p:sp>
      <p:pic>
        <p:nvPicPr>
          <p:cNvPr id="5122" name="Picture 2" descr="C:\Users\User\Pictures\МДОУ №25 ППРС\МДОУ №25 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06" y="3785580"/>
            <a:ext cx="4402487" cy="29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2E9CC30B-A3A4-4259-B1B3-B4F369EDEE92}"/>
              </a:ext>
            </a:extLst>
          </p:cNvPr>
          <p:cNvGrpSpPr/>
          <p:nvPr/>
        </p:nvGrpSpPr>
        <p:grpSpPr>
          <a:xfrm>
            <a:off x="4875184" y="3406450"/>
            <a:ext cx="1768705" cy="2298939"/>
            <a:chOff x="3704997" y="2849828"/>
            <a:chExt cx="2222793" cy="2751584"/>
          </a:xfrm>
        </p:grpSpPr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74E31E27-D173-4454-85BB-A37E3DE9F7D3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37" name="Овал 36">
                <a:extLst>
                  <a:ext uri="{FF2B5EF4-FFF2-40B4-BE49-F238E27FC236}">
                    <a16:creationId xmlns="" xmlns:a16="http://schemas.microsoft.com/office/drawing/2014/main" id="{9A8F3A47-3A68-4B9E-A7DC-1AF91D18DE26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="" xmlns:a16="http://schemas.microsoft.com/office/drawing/2014/main" id="{709ED767-BF38-4F59-A9B8-9E150EB1352A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506D3BEC-134D-470B-A5CB-3D82B969D345}"/>
                </a:ext>
              </a:extLst>
            </p:cNvPr>
            <p:cNvSpPr/>
            <p:nvPr/>
          </p:nvSpPr>
          <p:spPr>
            <a:xfrm>
              <a:off x="3736391" y="5140942"/>
              <a:ext cx="2160000" cy="460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/>
                <a:t>Андреева Н.П.</a:t>
              </a:r>
              <a:endParaRPr lang="ru-RU" b="1" dirty="0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2F0A3368-75E8-4266-AC02-6743B3B5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r="28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2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0119D5-A553-4A90-A3F7-6A3B96ADA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5216" y="1179000"/>
            <a:ext cx="7261501" cy="1485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«Образовательные технологии поддержки позитивной социализации, развития инициативы и творческих способностей дошкольников»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6006" y="3617473"/>
            <a:ext cx="6541503" cy="1386535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Повышение уровня компетентности педагогов в умении планировать, реализовывать и анализировать образовательную работу с детьми раннего и дошкольного возраста в соответствии с ФГОС дошкольного образования </a:t>
            </a:r>
            <a:r>
              <a:rPr lang="en-US" sz="2000" dirty="0">
                <a:solidFill>
                  <a:schemeClr val="accent3"/>
                </a:solidFill>
              </a:rPr>
              <a:t>.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A4E84-90D5-4799-831E-45DF53A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17" y="3"/>
            <a:ext cx="7275419" cy="11950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ГМО-ассоциация </a:t>
            </a:r>
            <a:endParaRPr lang="ru-RU" sz="3200" b="1" dirty="0">
              <a:latin typeface="+mn-lt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5286006" y="5082537"/>
            <a:ext cx="6541503" cy="1386535"/>
          </a:xfrm>
          <a:prstGeom prst="rect">
            <a:avLst/>
          </a:prstGeom>
        </p:spPr>
        <p:txBody>
          <a:bodyPr vert="horz" lIns="91430" tIns="45718" rIns="91430" bIns="45718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</a:rPr>
              <a:t>Изучение адаптированного варианта технологии  «Ситуация» (Л.Г. </a:t>
            </a:r>
            <a:r>
              <a:rPr lang="ru-RU" sz="2400" b="1" dirty="0" err="1">
                <a:solidFill>
                  <a:schemeClr val="tx1"/>
                </a:solidFill>
              </a:rPr>
              <a:t>Петерсон</a:t>
            </a:r>
            <a:r>
              <a:rPr lang="ru-RU" sz="2400" b="1" dirty="0">
                <a:solidFill>
                  <a:schemeClr val="tx1"/>
                </a:solidFill>
              </a:rPr>
              <a:t>, А.И. Буренина, Е.Ю. Протасова) на основе </a:t>
            </a:r>
            <a:r>
              <a:rPr lang="ru-RU" sz="2400" b="1" dirty="0" err="1">
                <a:solidFill>
                  <a:schemeClr val="tx1"/>
                </a:solidFill>
              </a:rPr>
              <a:t>деятельностного</a:t>
            </a:r>
            <a:r>
              <a:rPr lang="ru-RU" sz="2400" b="1" dirty="0">
                <a:solidFill>
                  <a:schemeClr val="tx1"/>
                </a:solidFill>
              </a:rPr>
              <a:t> метода с учетом специфики дошкольного образования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0B91AE-D0B3-4174-AC40-DDC2B594AAE6}"/>
              </a:ext>
            </a:extLst>
          </p:cNvPr>
          <p:cNvSpPr/>
          <p:nvPr/>
        </p:nvSpPr>
        <p:spPr>
          <a:xfrm>
            <a:off x="4572897" y="3741121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963EF-8793-496E-B411-E79A11153E30}"/>
              </a:ext>
            </a:extLst>
          </p:cNvPr>
          <p:cNvSpPr txBox="1"/>
          <p:nvPr/>
        </p:nvSpPr>
        <p:spPr>
          <a:xfrm>
            <a:off x="4625222" y="3801779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B14377A-40B3-4B61-A1AE-6553B83437B6}"/>
              </a:ext>
            </a:extLst>
          </p:cNvPr>
          <p:cNvSpPr/>
          <p:nvPr/>
        </p:nvSpPr>
        <p:spPr>
          <a:xfrm>
            <a:off x="4572897" y="5213349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B51795-1A26-466A-827A-DFD804FC1FB4}"/>
              </a:ext>
            </a:extLst>
          </p:cNvPr>
          <p:cNvSpPr txBox="1"/>
          <p:nvPr/>
        </p:nvSpPr>
        <p:spPr>
          <a:xfrm>
            <a:off x="4625222" y="5274007"/>
            <a:ext cx="601447" cy="584775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0CB8ED5-5558-4AA1-B729-D61E3613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32" y="549001"/>
            <a:ext cx="65250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+mn-lt"/>
              </a:rPr>
              <a:t>Сетевой  проект «Педагогическая лаборатория успеха»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1444949" y="1884963"/>
            <a:ext cx="6406051" cy="4244037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«Мобильное и смешанное обучение как способ реализации ФГОС» </a:t>
            </a:r>
          </a:p>
          <a:p>
            <a:r>
              <a:rPr lang="ru-RU" sz="1600" dirty="0"/>
              <a:t>Современные психолого-педагогические технологии, основанные на знании закономерностей развития личности и поведения в реальной и виртуальной среде</a:t>
            </a:r>
          </a:p>
          <a:p>
            <a:r>
              <a:rPr lang="ru-RU" sz="1600" dirty="0"/>
              <a:t>Применение инструментария диагностики и оценки показателей уровня и динамики развития ребенка</a:t>
            </a:r>
          </a:p>
          <a:p>
            <a:r>
              <a:rPr lang="ru-RU" sz="1600" dirty="0"/>
              <a:t>Организация видов деятельности, осуществляемых в раннем и дошкольном возрасте: предметной,  познавательно-исследовательской, игры, конструирования и обеспечения игрового времени и пространства</a:t>
            </a:r>
          </a:p>
          <a:p>
            <a:r>
              <a:rPr lang="ru-RU" sz="1600" dirty="0"/>
              <a:t>«Формирование языковой среды образовательного учреждения в соответствие с нормами современного литературного языка»</a:t>
            </a:r>
          </a:p>
          <a:p>
            <a:r>
              <a:rPr lang="ru-RU" sz="1600" dirty="0"/>
              <a:t>Реализация воспитательных возможностей искусства: музыкальных и художественных произведений в личностном развитии ребенка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C04FFB-35B4-4516-838B-436644C5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7287" y="2349003"/>
            <a:ext cx="266700" cy="266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3FA325-0458-415C-8554-DFF1D0875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5615" y="3069003"/>
            <a:ext cx="266700" cy="266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9EF243-069D-4FE6-9033-B8C01D3FB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8339" y="3675339"/>
            <a:ext cx="266700" cy="266700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r="23397"/>
          <a:stretch>
            <a:fillRect/>
          </a:stretch>
        </p:blipFill>
        <p:spPr/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7" y="1884963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FC04FFB-35B4-4516-838B-436644C5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4731" y="4644003"/>
            <a:ext cx="266700" cy="2667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FC04FFB-35B4-4516-838B-436644C5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4731" y="5229003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9F87B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742</Words>
  <Application>Microsoft Office PowerPoint</Application>
  <PresentationFormat>Произвольный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«Профессиональные объединения педагогов города Саянска как структурные компоненты информационно-образовательного пространства города»</vt:lpstr>
      <vt:lpstr>Цель проекта:</vt:lpstr>
      <vt:lpstr>Презентация PowerPoint</vt:lpstr>
      <vt:lpstr>Презентация PowerPoint</vt:lpstr>
      <vt:lpstr>Предмет деятельности ГППО</vt:lpstr>
      <vt:lpstr>ГМО-ассоциация  «Современный учитель» </vt:lpstr>
      <vt:lpstr>Презентация PowerPoint</vt:lpstr>
      <vt:lpstr>ГМО-ассоциация </vt:lpstr>
      <vt:lpstr>Сетевой  проект «Педагогическая лаборатория успеха»</vt:lpstr>
      <vt:lpstr>Участники проекта «Педагогическая лаборатория успеха»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RePack by Diakov</cp:lastModifiedBy>
  <cp:revision>58</cp:revision>
  <dcterms:created xsi:type="dcterms:W3CDTF">2020-05-04T14:52:20Z</dcterms:created>
  <dcterms:modified xsi:type="dcterms:W3CDTF">2020-09-04T02:51:47Z</dcterms:modified>
</cp:coreProperties>
</file>